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3" r:id="rId1"/>
  </p:sldMasterIdLst>
  <p:notesMasterIdLst>
    <p:notesMasterId r:id="rId24"/>
  </p:notesMasterIdLst>
  <p:sldIdLst>
    <p:sldId id="256" r:id="rId2"/>
    <p:sldId id="266" r:id="rId3"/>
    <p:sldId id="265" r:id="rId4"/>
    <p:sldId id="267" r:id="rId5"/>
    <p:sldId id="268" r:id="rId6"/>
    <p:sldId id="269" r:id="rId7"/>
    <p:sldId id="270" r:id="rId8"/>
    <p:sldId id="271" r:id="rId9"/>
    <p:sldId id="272" r:id="rId10"/>
    <p:sldId id="273" r:id="rId11"/>
    <p:sldId id="275" r:id="rId12"/>
    <p:sldId id="276" r:id="rId13"/>
    <p:sldId id="277" r:id="rId14"/>
    <p:sldId id="279" r:id="rId15"/>
    <p:sldId id="278" r:id="rId16"/>
    <p:sldId id="280" r:id="rId17"/>
    <p:sldId id="281" r:id="rId18"/>
    <p:sldId id="285" r:id="rId19"/>
    <p:sldId id="286" r:id="rId20"/>
    <p:sldId id="282" r:id="rId21"/>
    <p:sldId id="283" r:id="rId22"/>
    <p:sldId id="284" r:id="rId23"/>
  </p:sldIdLst>
  <p:sldSz cx="6858000" cy="9906000" type="A4"/>
  <p:notesSz cx="7099300" cy="10234613"/>
  <p:defaultTextStyle>
    <a:defPPr>
      <a:defRPr lang="fr-F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EBFB89"/>
    <a:srgbClr val="F4FFBD"/>
    <a:srgbClr val="F7FFD1"/>
    <a:srgbClr val="FDFFF3"/>
    <a:srgbClr val="CCFF99"/>
    <a:srgbClr val="F2FEBE"/>
    <a:srgbClr val="FEF9BE"/>
    <a:srgbClr val="FEF9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09"/>
  </p:normalViewPr>
  <p:slideViewPr>
    <p:cSldViewPr>
      <p:cViewPr varScale="1">
        <p:scale>
          <a:sx n="80" d="100"/>
          <a:sy n="80" d="100"/>
        </p:scale>
        <p:origin x="2674" y="7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Espace réservé de l'en-tête 1"/>
          <p:cNvSpPr>
            <a:spLocks noGrp="1"/>
          </p:cNvSpPr>
          <p:nvPr>
            <p:ph type="hdr" sz="quarter"/>
          </p:nvPr>
        </p:nvSpPr>
        <p:spPr bwMode="auto">
          <a:xfrm>
            <a:off x="0" y="2"/>
            <a:ext cx="3077137" cy="513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760" tIns="47380" rIns="94760" bIns="47380" numCol="1" anchor="t" anchorCtr="0" compatLnSpc="1">
            <a:prstTxWarp prst="textNoShape">
              <a:avLst/>
            </a:prstTxWarp>
          </a:bodyPr>
          <a:lstStyle>
            <a:lvl1pPr eaLnBrk="1" hangingPunct="1">
              <a:defRPr sz="1200">
                <a:solidFill>
                  <a:srgbClr val="000000"/>
                </a:solidFill>
              </a:defRPr>
            </a:lvl1pPr>
          </a:lstStyle>
          <a:p>
            <a:endParaRPr lang="fr-FR" altLang="fr-FR"/>
          </a:p>
        </p:txBody>
      </p:sp>
      <p:sp>
        <p:nvSpPr>
          <p:cNvPr id="6147" name="Espace réservé de la date 2"/>
          <p:cNvSpPr>
            <a:spLocks noGrp="1"/>
          </p:cNvSpPr>
          <p:nvPr>
            <p:ph type="dt" idx="1"/>
          </p:nvPr>
        </p:nvSpPr>
        <p:spPr bwMode="auto">
          <a:xfrm>
            <a:off x="4020507" y="2"/>
            <a:ext cx="3077137" cy="513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760" tIns="47380" rIns="94760" bIns="47380" numCol="1" anchor="t" anchorCtr="0" compatLnSpc="1">
            <a:prstTxWarp prst="textNoShape">
              <a:avLst/>
            </a:prstTxWarp>
          </a:bodyPr>
          <a:lstStyle>
            <a:lvl1pPr algn="r" eaLnBrk="1" hangingPunct="1">
              <a:defRPr sz="1200">
                <a:solidFill>
                  <a:srgbClr val="000000"/>
                </a:solidFill>
              </a:defRPr>
            </a:lvl1pPr>
          </a:lstStyle>
          <a:p>
            <a:fld id="{CAE25B86-BCFE-441A-9568-55C4E57F76D5}" type="datetimeFigureOut">
              <a:rPr lang="fr-FR" altLang="fr-FR"/>
              <a:pPr/>
              <a:t>09/01/2025</a:t>
            </a:fld>
            <a:endParaRPr lang="fr-FR" altLang="fr-FR"/>
          </a:p>
        </p:txBody>
      </p:sp>
      <p:sp>
        <p:nvSpPr>
          <p:cNvPr id="4" name="Espace réservé de l'image des diapositives 3"/>
          <p:cNvSpPr>
            <a:spLocks noGrp="1" noRot="1" noChangeAspect="1"/>
          </p:cNvSpPr>
          <p:nvPr>
            <p:ph type="sldImg" idx="2"/>
          </p:nvPr>
        </p:nvSpPr>
        <p:spPr>
          <a:xfrm>
            <a:off x="2354263" y="1279525"/>
            <a:ext cx="2390775" cy="3454400"/>
          </a:xfrm>
          <a:prstGeom prst="rect">
            <a:avLst/>
          </a:prstGeom>
          <a:noFill/>
          <a:ln w="12700">
            <a:solidFill>
              <a:prstClr val="black"/>
            </a:solidFill>
          </a:ln>
        </p:spPr>
        <p:txBody>
          <a:bodyPr vert="horz" lIns="94760" tIns="47380" rIns="94760" bIns="47380" rtlCol="0" anchor="ctr"/>
          <a:lstStyle/>
          <a:p>
            <a:pPr lvl="0"/>
            <a:endParaRPr lang="fr-FR" noProof="0"/>
          </a:p>
        </p:txBody>
      </p:sp>
      <p:sp>
        <p:nvSpPr>
          <p:cNvPr id="5" name="Espace réservé des notes 4"/>
          <p:cNvSpPr>
            <a:spLocks noGrp="1"/>
          </p:cNvSpPr>
          <p:nvPr>
            <p:ph type="body" sz="quarter" idx="3"/>
          </p:nvPr>
        </p:nvSpPr>
        <p:spPr>
          <a:xfrm>
            <a:off x="709600" y="4924989"/>
            <a:ext cx="5680103" cy="4029684"/>
          </a:xfrm>
          <a:prstGeom prst="rect">
            <a:avLst/>
          </a:prstGeom>
        </p:spPr>
        <p:txBody>
          <a:bodyPr vert="horz" lIns="94760" tIns="47380" rIns="94760" bIns="47380" rtlCol="0"/>
          <a:lstStyle/>
          <a:p>
            <a:pPr lvl="0"/>
            <a:r>
              <a:rPr lang="fr-FR" noProof="0"/>
              <a:t>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150" name="Espace réservé du pied de page 5"/>
          <p:cNvSpPr>
            <a:spLocks noGrp="1"/>
          </p:cNvSpPr>
          <p:nvPr>
            <p:ph type="ftr" sz="quarter" idx="4"/>
          </p:nvPr>
        </p:nvSpPr>
        <p:spPr bwMode="auto">
          <a:xfrm>
            <a:off x="0" y="9720673"/>
            <a:ext cx="3077137" cy="513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760" tIns="47380" rIns="94760" bIns="47380" numCol="1" anchor="b" anchorCtr="0" compatLnSpc="1">
            <a:prstTxWarp prst="textNoShape">
              <a:avLst/>
            </a:prstTxWarp>
          </a:bodyPr>
          <a:lstStyle>
            <a:lvl1pPr eaLnBrk="1" hangingPunct="1">
              <a:defRPr sz="1200">
                <a:solidFill>
                  <a:srgbClr val="000000"/>
                </a:solidFill>
              </a:defRPr>
            </a:lvl1pPr>
          </a:lstStyle>
          <a:p>
            <a:endParaRPr lang="fr-FR" altLang="fr-FR"/>
          </a:p>
        </p:txBody>
      </p:sp>
      <p:sp>
        <p:nvSpPr>
          <p:cNvPr id="6151" name="Espace réservé du numéro de diapositive 6"/>
          <p:cNvSpPr>
            <a:spLocks noGrp="1"/>
          </p:cNvSpPr>
          <p:nvPr>
            <p:ph type="sldNum" sz="quarter" idx="5"/>
          </p:nvPr>
        </p:nvSpPr>
        <p:spPr bwMode="auto">
          <a:xfrm>
            <a:off x="4020507" y="9720673"/>
            <a:ext cx="3077137" cy="513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760" tIns="47380" rIns="94760" bIns="47380" numCol="1" anchor="b" anchorCtr="0" compatLnSpc="1">
            <a:prstTxWarp prst="textNoShape">
              <a:avLst/>
            </a:prstTxWarp>
          </a:bodyPr>
          <a:lstStyle>
            <a:lvl1pPr algn="r" eaLnBrk="1" hangingPunct="1">
              <a:defRPr sz="1200">
                <a:solidFill>
                  <a:srgbClr val="000000"/>
                </a:solidFill>
              </a:defRPr>
            </a:lvl1pPr>
          </a:lstStyle>
          <a:p>
            <a:fld id="{65296F97-CC2B-427E-8025-5D0D947CC2E6}" type="slidenum">
              <a:rPr lang="fr-FR" altLang="fr-FR"/>
              <a:pPr/>
              <a:t>‹N°›</a:t>
            </a:fld>
            <a:endParaRPr lang="fr-FR" altLang="fr-F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 name="Group 15"/>
          <p:cNvGrpSpPr>
            <a:grpSpLocks/>
          </p:cNvGrpSpPr>
          <p:nvPr/>
        </p:nvGrpSpPr>
        <p:grpSpPr bwMode="auto">
          <a:xfrm>
            <a:off x="3251200" y="1690688"/>
            <a:ext cx="3611563" cy="7212012"/>
            <a:chOff x="4334933" y="1169931"/>
            <a:chExt cx="4814835" cy="4993802"/>
          </a:xfrm>
        </p:grpSpPr>
        <p:cxnSp>
          <p:nvCxnSpPr>
            <p:cNvPr id="5" name="Straight Connector 16"/>
            <p:cNvCxnSpPr/>
            <p:nvPr/>
          </p:nvCxnSpPr>
          <p:spPr>
            <a:xfrm flipH="1">
              <a:off x="6009015" y="1169931"/>
              <a:ext cx="3134404" cy="313500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 name="Straight Connector 18"/>
            <p:cNvCxnSpPr/>
            <p:nvPr/>
          </p:nvCxnSpPr>
          <p:spPr>
            <a:xfrm flipH="1">
              <a:off x="4334933" y="1349105"/>
              <a:ext cx="4814835" cy="4814628"/>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 name="Straight Connector 20"/>
            <p:cNvCxnSpPr/>
            <p:nvPr/>
          </p:nvCxnSpPr>
          <p:spPr>
            <a:xfrm flipH="1">
              <a:off x="5225943" y="1468922"/>
              <a:ext cx="3911127" cy="391216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 name="Straight Connector 21"/>
            <p:cNvCxnSpPr/>
            <p:nvPr/>
          </p:nvCxnSpPr>
          <p:spPr>
            <a:xfrm flipH="1">
              <a:off x="5304249" y="1307334"/>
              <a:ext cx="3839169" cy="3839611"/>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22"/>
            <p:cNvCxnSpPr/>
            <p:nvPr/>
          </p:nvCxnSpPr>
          <p:spPr>
            <a:xfrm flipH="1">
              <a:off x="5706367" y="1770111"/>
              <a:ext cx="3430702" cy="3430697"/>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400050" y="770467"/>
            <a:ext cx="4616035" cy="4512735"/>
          </a:xfrm>
        </p:spPr>
        <p:txBody>
          <a:bodyPr anchor="b"/>
          <a:lstStyle>
            <a:lvl1pPr algn="l">
              <a:defRPr sz="3300">
                <a:effectLst/>
              </a:defRPr>
            </a:lvl1pPr>
          </a:lstStyle>
          <a:p>
            <a:r>
              <a:rPr lang="fr-FR"/>
              <a:t>Modifiez le style du titre</a:t>
            </a:r>
            <a:endParaRPr lang="en-US" dirty="0"/>
          </a:p>
        </p:txBody>
      </p:sp>
      <p:sp>
        <p:nvSpPr>
          <p:cNvPr id="3" name="Subtitle 2"/>
          <p:cNvSpPr>
            <a:spLocks noGrp="1"/>
          </p:cNvSpPr>
          <p:nvPr>
            <p:ph type="subTitle" idx="1"/>
          </p:nvPr>
        </p:nvSpPr>
        <p:spPr>
          <a:xfrm>
            <a:off x="400050" y="5552254"/>
            <a:ext cx="3715688" cy="2763895"/>
          </a:xfrm>
        </p:spPr>
        <p:txBody>
          <a:bodyPr anchor="t"/>
          <a:lstStyle>
            <a:lvl1pPr marL="0" indent="0" algn="l">
              <a:buNone/>
              <a:defRPr sz="1500">
                <a:solidFill>
                  <a:schemeClr val="bg2">
                    <a:lumMod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r-FR"/>
              <a:t>Modifier le style des sous-titres du masque</a:t>
            </a:r>
            <a:endParaRPr lang="en-US" dirty="0"/>
          </a:p>
        </p:txBody>
      </p:sp>
      <p:sp>
        <p:nvSpPr>
          <p:cNvPr id="10" name="Date Placeholder 3"/>
          <p:cNvSpPr>
            <a:spLocks noGrp="1"/>
          </p:cNvSpPr>
          <p:nvPr>
            <p:ph type="dt" sz="half" idx="10"/>
          </p:nvPr>
        </p:nvSpPr>
        <p:spPr/>
        <p:txBody>
          <a:bodyPr/>
          <a:lstStyle>
            <a:lvl1pPr>
              <a:defRPr/>
            </a:lvl1pPr>
          </a:lstStyle>
          <a:p>
            <a:pPr>
              <a:defRPr/>
            </a:pPr>
            <a:fld id="{0DFFAA88-EDC4-4CA3-9D72-FFB05E2342D6}" type="datetime1">
              <a:rPr lang="en-US"/>
              <a:pPr>
                <a:defRPr/>
              </a:pPr>
              <a:t>1/9/2025</a:t>
            </a:fld>
            <a:endParaRPr lang="en-US"/>
          </a:p>
        </p:txBody>
      </p:sp>
      <p:sp>
        <p:nvSpPr>
          <p:cNvPr id="11" name="Footer Placeholder 4"/>
          <p:cNvSpPr>
            <a:spLocks noGrp="1"/>
          </p:cNvSpPr>
          <p:nvPr>
            <p:ph type="ftr" sz="quarter" idx="11"/>
          </p:nvPr>
        </p:nvSpPr>
        <p:spPr/>
        <p:txBody>
          <a:bodyPr/>
          <a:lstStyle>
            <a:lvl1pPr>
              <a:defRPr/>
            </a:lvl1pPr>
          </a:lstStyle>
          <a:p>
            <a:pPr>
              <a:defRPr/>
            </a:pPr>
            <a:endParaRPr lang="fr-FR"/>
          </a:p>
        </p:txBody>
      </p:sp>
      <p:sp>
        <p:nvSpPr>
          <p:cNvPr id="12" name="Slide Number Placeholder 5"/>
          <p:cNvSpPr>
            <a:spLocks noGrp="1"/>
          </p:cNvSpPr>
          <p:nvPr>
            <p:ph type="sldNum" sz="quarter" idx="12"/>
          </p:nvPr>
        </p:nvSpPr>
        <p:spPr/>
        <p:txBody>
          <a:bodyPr/>
          <a:lstStyle>
            <a:lvl1pPr>
              <a:defRPr/>
            </a:lvl1pPr>
          </a:lstStyle>
          <a:p>
            <a:pPr>
              <a:defRPr/>
            </a:pPr>
            <a:fld id="{B8305BAF-F305-4199-A444-E54AC9871525}" type="slidenum">
              <a:rPr lang="fr-FR"/>
              <a:pPr>
                <a:defRPr/>
              </a:pPr>
              <a:t>‹N°›</a:t>
            </a:fld>
            <a:endParaRPr lang="fr-FR" dirty="0"/>
          </a:p>
        </p:txBody>
      </p:sp>
    </p:spTree>
    <p:extLst>
      <p:ext uri="{BB962C8B-B14F-4D97-AF65-F5344CB8AC3E}">
        <p14:creationId xmlns:p14="http://schemas.microsoft.com/office/powerpoint/2010/main" val="35836327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00051" y="6493934"/>
            <a:ext cx="4916150" cy="2201333"/>
          </a:xfrm>
        </p:spPr>
        <p:txBody>
          <a:bodyPr/>
          <a:lstStyle/>
          <a:p>
            <a:r>
              <a:rPr lang="fr-FR"/>
              <a:t>Modifiez le style du titre</a:t>
            </a:r>
            <a:endParaRPr lang="en-US" dirty="0"/>
          </a:p>
        </p:txBody>
      </p:sp>
      <p:sp>
        <p:nvSpPr>
          <p:cNvPr id="6" name="Picture Placeholder 2"/>
          <p:cNvSpPr>
            <a:spLocks noGrp="1" noChangeAspect="1"/>
          </p:cNvSpPr>
          <p:nvPr>
            <p:ph type="pic" idx="13"/>
          </p:nvPr>
        </p:nvSpPr>
        <p:spPr>
          <a:xfrm>
            <a:off x="400050" y="770467"/>
            <a:ext cx="6057900" cy="4512733"/>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fr-FR" noProof="0"/>
              <a:t>Cliquez sur l'icône pour ajouter une image</a:t>
            </a:r>
            <a:endParaRPr lang="en-US" noProof="0" dirty="0"/>
          </a:p>
        </p:txBody>
      </p:sp>
      <p:sp>
        <p:nvSpPr>
          <p:cNvPr id="9" name="Text Placeholder 9"/>
          <p:cNvSpPr>
            <a:spLocks noGrp="1"/>
          </p:cNvSpPr>
          <p:nvPr>
            <p:ph type="body" sz="quarter" idx="14"/>
          </p:nvPr>
        </p:nvSpPr>
        <p:spPr>
          <a:xfrm>
            <a:off x="571502" y="5552252"/>
            <a:ext cx="5460999" cy="660400"/>
          </a:xfrm>
        </p:spPr>
        <p:txBody>
          <a:bodyPr anchor="t"/>
          <a:lstStyle>
            <a:lvl1pPr marL="0" indent="0">
              <a:buFontTx/>
              <a:buNone/>
              <a:defRPr sz="1200"/>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fr-FR"/>
              <a:t>Modifier les styles du texte du masque</a:t>
            </a:r>
          </a:p>
        </p:txBody>
      </p:sp>
      <p:sp>
        <p:nvSpPr>
          <p:cNvPr id="5" name="Date Placeholder 3"/>
          <p:cNvSpPr>
            <a:spLocks noGrp="1"/>
          </p:cNvSpPr>
          <p:nvPr>
            <p:ph type="dt" sz="half" idx="15"/>
          </p:nvPr>
        </p:nvSpPr>
        <p:spPr/>
        <p:txBody>
          <a:bodyPr/>
          <a:lstStyle>
            <a:lvl1pPr>
              <a:defRPr/>
            </a:lvl1pPr>
          </a:lstStyle>
          <a:p>
            <a:pPr>
              <a:defRPr/>
            </a:pPr>
            <a:fld id="{9D065008-5A76-45BC-A26D-E68D6C566604}" type="datetime1">
              <a:rPr lang="en-US"/>
              <a:pPr>
                <a:defRPr/>
              </a:pPr>
              <a:t>1/9/2025</a:t>
            </a:fld>
            <a:endParaRPr lang="en-US"/>
          </a:p>
        </p:txBody>
      </p:sp>
      <p:sp>
        <p:nvSpPr>
          <p:cNvPr id="7" name="Footer Placeholder 4"/>
          <p:cNvSpPr>
            <a:spLocks noGrp="1"/>
          </p:cNvSpPr>
          <p:nvPr>
            <p:ph type="ftr" sz="quarter" idx="16"/>
          </p:nvPr>
        </p:nvSpPr>
        <p:spPr/>
        <p:txBody>
          <a:bodyPr/>
          <a:lstStyle>
            <a:lvl1pPr>
              <a:defRPr/>
            </a:lvl1pPr>
          </a:lstStyle>
          <a:p>
            <a:pPr>
              <a:defRPr/>
            </a:pPr>
            <a:endParaRPr lang="fr-FR"/>
          </a:p>
        </p:txBody>
      </p:sp>
      <p:sp>
        <p:nvSpPr>
          <p:cNvPr id="8" name="Slide Number Placeholder 5"/>
          <p:cNvSpPr>
            <a:spLocks noGrp="1"/>
          </p:cNvSpPr>
          <p:nvPr>
            <p:ph type="sldNum" sz="quarter" idx="17"/>
          </p:nvPr>
        </p:nvSpPr>
        <p:spPr/>
        <p:txBody>
          <a:bodyPr/>
          <a:lstStyle>
            <a:lvl1pPr>
              <a:defRPr/>
            </a:lvl1pPr>
          </a:lstStyle>
          <a:p>
            <a:pPr>
              <a:defRPr/>
            </a:pPr>
            <a:fld id="{CE3C0CF7-6406-4792-AFEA-EE0A4EDC1C98}" type="slidenum">
              <a:rPr lang="fr-FR"/>
              <a:pPr>
                <a:defRPr/>
              </a:pPr>
              <a:t>‹N°›</a:t>
            </a:fld>
            <a:endParaRPr lang="fr-FR" dirty="0"/>
          </a:p>
        </p:txBody>
      </p:sp>
    </p:spTree>
    <p:extLst>
      <p:ext uri="{BB962C8B-B14F-4D97-AF65-F5344CB8AC3E}">
        <p14:creationId xmlns:p14="http://schemas.microsoft.com/office/powerpoint/2010/main" val="2609083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400050" y="770467"/>
            <a:ext cx="6057900" cy="4182533"/>
          </a:xfrm>
        </p:spPr>
        <p:txBody>
          <a:bodyPr/>
          <a:lstStyle>
            <a:lvl1pPr algn="l">
              <a:defRPr sz="2100" b="0" cap="all"/>
            </a:lvl1pPr>
          </a:lstStyle>
          <a:p>
            <a:r>
              <a:rPr lang="fr-FR"/>
              <a:t>Modifiez le style du titre</a:t>
            </a:r>
            <a:endParaRPr lang="en-US" dirty="0"/>
          </a:p>
        </p:txBody>
      </p:sp>
      <p:sp>
        <p:nvSpPr>
          <p:cNvPr id="3" name="Text Placeholder 2"/>
          <p:cNvSpPr>
            <a:spLocks noGrp="1"/>
          </p:cNvSpPr>
          <p:nvPr>
            <p:ph type="body" idx="1"/>
          </p:nvPr>
        </p:nvSpPr>
        <p:spPr>
          <a:xfrm>
            <a:off x="400050" y="5943600"/>
            <a:ext cx="4787664" cy="2751667"/>
          </a:xfrm>
        </p:spPr>
        <p:txBody>
          <a:bodyPr/>
          <a:lstStyle>
            <a:lvl1pPr marL="0" indent="0" algn="l">
              <a:buNone/>
              <a:defRPr sz="135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lvl1pPr>
              <a:defRPr/>
            </a:lvl1pPr>
          </a:lstStyle>
          <a:p>
            <a:pPr>
              <a:defRPr/>
            </a:pPr>
            <a:fld id="{236812C2-0030-4F71-8683-A9C924171EF7}" type="datetime1">
              <a:rPr lang="en-US"/>
              <a:pPr>
                <a:defRPr/>
              </a:pPr>
              <a:t>1/9/2025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p:txBody>
          <a:bodyPr/>
          <a:lstStyle>
            <a:lvl1pPr>
              <a:defRPr/>
            </a:lvl1pPr>
          </a:lstStyle>
          <a:p>
            <a:pPr>
              <a:defRPr/>
            </a:pPr>
            <a:fld id="{9C0D18FA-83EE-4B9E-A264-5C7CD831E70A}" type="slidenum">
              <a:rPr lang="fr-FR"/>
              <a:pPr>
                <a:defRPr/>
              </a:pPr>
              <a:t>‹N°›</a:t>
            </a:fld>
            <a:endParaRPr lang="fr-FR" dirty="0"/>
          </a:p>
        </p:txBody>
      </p:sp>
    </p:spTree>
    <p:extLst>
      <p:ext uri="{BB962C8B-B14F-4D97-AF65-F5344CB8AC3E}">
        <p14:creationId xmlns:p14="http://schemas.microsoft.com/office/powerpoint/2010/main" val="31353293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5" name="TextBox 13"/>
          <p:cNvSpPr txBox="1">
            <a:spLocks noChangeArrowheads="1"/>
          </p:cNvSpPr>
          <p:nvPr/>
        </p:nvSpPr>
        <p:spPr bwMode="auto">
          <a:xfrm>
            <a:off x="171450" y="1027113"/>
            <a:ext cx="342900" cy="84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fr-FR" sz="6000"/>
              <a:t>“</a:t>
            </a:r>
          </a:p>
        </p:txBody>
      </p:sp>
      <p:sp>
        <p:nvSpPr>
          <p:cNvPr id="6" name="TextBox 14"/>
          <p:cNvSpPr txBox="1">
            <a:spLocks noChangeArrowheads="1"/>
          </p:cNvSpPr>
          <p:nvPr/>
        </p:nvSpPr>
        <p:spPr bwMode="auto">
          <a:xfrm>
            <a:off x="5772150" y="3998913"/>
            <a:ext cx="342900" cy="84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US" altLang="fr-FR" sz="6000"/>
              <a:t>”</a:t>
            </a:r>
          </a:p>
        </p:txBody>
      </p:sp>
      <p:sp>
        <p:nvSpPr>
          <p:cNvPr id="2" name="Title 1"/>
          <p:cNvSpPr>
            <a:spLocks noGrp="1"/>
          </p:cNvSpPr>
          <p:nvPr>
            <p:ph type="title"/>
          </p:nvPr>
        </p:nvSpPr>
        <p:spPr>
          <a:xfrm>
            <a:off x="642213" y="770467"/>
            <a:ext cx="5144840" cy="4182533"/>
          </a:xfrm>
        </p:spPr>
        <p:txBody>
          <a:bodyPr/>
          <a:lstStyle>
            <a:lvl1pPr algn="l">
              <a:defRPr sz="2100" b="0" cap="all">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800101" y="4953000"/>
            <a:ext cx="4801850" cy="697089"/>
          </a:xfrm>
        </p:spPr>
        <p:txBody>
          <a:bodyPr/>
          <a:lstStyle>
            <a:lvl1pPr marL="0" indent="0">
              <a:buFontTx/>
              <a:buNone/>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400050" y="6212657"/>
            <a:ext cx="4786771" cy="2482610"/>
          </a:xfrm>
        </p:spPr>
        <p:txBody>
          <a:bodyPr/>
          <a:lstStyle>
            <a:lvl1pPr marL="0" indent="0" algn="l">
              <a:buNone/>
              <a:defRPr sz="150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fr-FR"/>
              <a:t>Modifier les styles du texte du masque</a:t>
            </a:r>
          </a:p>
        </p:txBody>
      </p:sp>
      <p:sp>
        <p:nvSpPr>
          <p:cNvPr id="7" name="Date Placeholder 3"/>
          <p:cNvSpPr>
            <a:spLocks noGrp="1"/>
          </p:cNvSpPr>
          <p:nvPr>
            <p:ph type="dt" sz="half" idx="14"/>
          </p:nvPr>
        </p:nvSpPr>
        <p:spPr/>
        <p:txBody>
          <a:bodyPr/>
          <a:lstStyle>
            <a:lvl1pPr>
              <a:defRPr/>
            </a:lvl1pPr>
          </a:lstStyle>
          <a:p>
            <a:pPr>
              <a:defRPr/>
            </a:pPr>
            <a:fld id="{81BE1405-0794-4ABB-ABB1-8D22554044C6}" type="datetime1">
              <a:rPr lang="en-US"/>
              <a:pPr>
                <a:defRPr/>
              </a:pPr>
              <a:t>1/9/2025</a:t>
            </a:fld>
            <a:endParaRPr lang="en-US"/>
          </a:p>
        </p:txBody>
      </p:sp>
      <p:sp>
        <p:nvSpPr>
          <p:cNvPr id="8" name="Footer Placeholder 4"/>
          <p:cNvSpPr>
            <a:spLocks noGrp="1"/>
          </p:cNvSpPr>
          <p:nvPr>
            <p:ph type="ftr" sz="quarter" idx="15"/>
          </p:nvPr>
        </p:nvSpPr>
        <p:spPr/>
        <p:txBody>
          <a:bodyPr/>
          <a:lstStyle>
            <a:lvl1pPr>
              <a:defRPr/>
            </a:lvl1pPr>
          </a:lstStyle>
          <a:p>
            <a:pPr>
              <a:defRPr/>
            </a:pPr>
            <a:endParaRPr lang="fr-FR"/>
          </a:p>
        </p:txBody>
      </p:sp>
      <p:sp>
        <p:nvSpPr>
          <p:cNvPr id="9" name="Slide Number Placeholder 5"/>
          <p:cNvSpPr>
            <a:spLocks noGrp="1"/>
          </p:cNvSpPr>
          <p:nvPr>
            <p:ph type="sldNum" sz="quarter" idx="16"/>
          </p:nvPr>
        </p:nvSpPr>
        <p:spPr/>
        <p:txBody>
          <a:bodyPr/>
          <a:lstStyle>
            <a:lvl1pPr>
              <a:defRPr/>
            </a:lvl1pPr>
          </a:lstStyle>
          <a:p>
            <a:pPr>
              <a:defRPr/>
            </a:pPr>
            <a:fld id="{8A61546E-06E7-4EF2-9253-738DFB22ABE8}" type="slidenum">
              <a:rPr lang="fr-FR"/>
              <a:pPr>
                <a:defRPr/>
              </a:pPr>
              <a:t>‹N°›</a:t>
            </a:fld>
            <a:endParaRPr lang="fr-FR" dirty="0"/>
          </a:p>
        </p:txBody>
      </p:sp>
    </p:spTree>
    <p:extLst>
      <p:ext uri="{BB962C8B-B14F-4D97-AF65-F5344CB8AC3E}">
        <p14:creationId xmlns:p14="http://schemas.microsoft.com/office/powerpoint/2010/main" val="6372666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400050" y="4953000"/>
            <a:ext cx="4786771" cy="2451800"/>
          </a:xfrm>
        </p:spPr>
        <p:txBody>
          <a:bodyPr anchor="b"/>
          <a:lstStyle>
            <a:lvl1pPr algn="l">
              <a:defRPr sz="2100" b="0" cap="all"/>
            </a:lvl1pPr>
          </a:lstStyle>
          <a:p>
            <a:r>
              <a:rPr lang="fr-FR"/>
              <a:t>Modifiez le style du titre</a:t>
            </a:r>
            <a:endParaRPr lang="en-US" dirty="0"/>
          </a:p>
        </p:txBody>
      </p:sp>
      <p:sp>
        <p:nvSpPr>
          <p:cNvPr id="3" name="Text Placeholder 2"/>
          <p:cNvSpPr>
            <a:spLocks noGrp="1"/>
          </p:cNvSpPr>
          <p:nvPr>
            <p:ph type="body" idx="1"/>
          </p:nvPr>
        </p:nvSpPr>
        <p:spPr>
          <a:xfrm>
            <a:off x="400050" y="7414305"/>
            <a:ext cx="4787664" cy="1280961"/>
          </a:xfrm>
        </p:spPr>
        <p:txBody>
          <a:bodyPr anchor="t"/>
          <a:lstStyle>
            <a:lvl1pPr marL="0" indent="0" algn="l">
              <a:buNone/>
              <a:defRPr sz="135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lvl1pPr>
              <a:defRPr/>
            </a:lvl1pPr>
          </a:lstStyle>
          <a:p>
            <a:pPr>
              <a:defRPr/>
            </a:pPr>
            <a:fld id="{1816B461-F336-4E71-BF39-9DE43BE542C1}" type="datetime1">
              <a:rPr lang="en-US"/>
              <a:pPr>
                <a:defRPr/>
              </a:pPr>
              <a:t>1/9/2025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p:txBody>
          <a:bodyPr/>
          <a:lstStyle>
            <a:lvl1pPr>
              <a:defRPr/>
            </a:lvl1pPr>
          </a:lstStyle>
          <a:p>
            <a:pPr>
              <a:defRPr/>
            </a:pPr>
            <a:fld id="{8DC5CE8E-38D0-4AC4-8EA9-5596252EDDE9}" type="slidenum">
              <a:rPr lang="fr-FR"/>
              <a:pPr>
                <a:defRPr/>
              </a:pPr>
              <a:t>‹N°›</a:t>
            </a:fld>
            <a:endParaRPr lang="fr-FR" dirty="0"/>
          </a:p>
        </p:txBody>
      </p:sp>
    </p:spTree>
    <p:extLst>
      <p:ext uri="{BB962C8B-B14F-4D97-AF65-F5344CB8AC3E}">
        <p14:creationId xmlns:p14="http://schemas.microsoft.com/office/powerpoint/2010/main" val="11075418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5" name="TextBox 13"/>
          <p:cNvSpPr txBox="1">
            <a:spLocks noChangeArrowheads="1"/>
          </p:cNvSpPr>
          <p:nvPr/>
        </p:nvSpPr>
        <p:spPr bwMode="auto">
          <a:xfrm>
            <a:off x="171450" y="1027113"/>
            <a:ext cx="342900" cy="84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fr-FR" sz="6000"/>
              <a:t>“</a:t>
            </a:r>
          </a:p>
        </p:txBody>
      </p:sp>
      <p:sp>
        <p:nvSpPr>
          <p:cNvPr id="6" name="TextBox 14"/>
          <p:cNvSpPr txBox="1">
            <a:spLocks noChangeArrowheads="1"/>
          </p:cNvSpPr>
          <p:nvPr/>
        </p:nvSpPr>
        <p:spPr bwMode="auto">
          <a:xfrm>
            <a:off x="5772150" y="3998913"/>
            <a:ext cx="342900" cy="84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US" altLang="fr-FR" sz="6000"/>
              <a:t>”</a:t>
            </a:r>
          </a:p>
        </p:txBody>
      </p:sp>
      <p:sp>
        <p:nvSpPr>
          <p:cNvPr id="2" name="Title 1"/>
          <p:cNvSpPr>
            <a:spLocks noGrp="1"/>
          </p:cNvSpPr>
          <p:nvPr>
            <p:ph type="title"/>
          </p:nvPr>
        </p:nvSpPr>
        <p:spPr>
          <a:xfrm>
            <a:off x="642213" y="770467"/>
            <a:ext cx="5144840" cy="4182533"/>
          </a:xfrm>
        </p:spPr>
        <p:txBody>
          <a:bodyPr/>
          <a:lstStyle>
            <a:lvl1pPr algn="l">
              <a:defRPr sz="2100" b="0" cap="all">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400050" y="5613400"/>
            <a:ext cx="4786771" cy="1516473"/>
          </a:xfrm>
        </p:spPr>
        <p:txBody>
          <a:bodyPr anchor="b"/>
          <a:lstStyle>
            <a:lvl1pPr>
              <a:buNone/>
              <a:defRPr lang="en-US" sz="1500" b="0" cap="all" dirty="0">
                <a:ln w="3175" cmpd="sng">
                  <a:noFill/>
                </a:ln>
                <a:solidFill>
                  <a:schemeClr val="tx1"/>
                </a:solidFill>
                <a:effectLst/>
              </a:defRPr>
            </a:lvl1pPr>
          </a:lstStyle>
          <a:p>
            <a:pPr lvl="0"/>
            <a:r>
              <a:rPr lang="fr-FR"/>
              <a:t>Modifier les styles du texte du masque</a:t>
            </a:r>
          </a:p>
        </p:txBody>
      </p:sp>
      <p:sp>
        <p:nvSpPr>
          <p:cNvPr id="3" name="Text Placeholder 2"/>
          <p:cNvSpPr>
            <a:spLocks noGrp="1"/>
          </p:cNvSpPr>
          <p:nvPr>
            <p:ph type="body" idx="1"/>
          </p:nvPr>
        </p:nvSpPr>
        <p:spPr>
          <a:xfrm>
            <a:off x="400050" y="7154334"/>
            <a:ext cx="4786770" cy="1540933"/>
          </a:xfrm>
        </p:spPr>
        <p:txBody>
          <a:bodyPr anchor="t"/>
          <a:lstStyle>
            <a:lvl1pPr marL="0" indent="0" algn="l">
              <a:buNone/>
              <a:defRPr sz="135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fr-FR"/>
              <a:t>Modifier les styles du texte du masque</a:t>
            </a:r>
          </a:p>
        </p:txBody>
      </p:sp>
      <p:sp>
        <p:nvSpPr>
          <p:cNvPr id="7" name="Date Placeholder 3"/>
          <p:cNvSpPr>
            <a:spLocks noGrp="1"/>
          </p:cNvSpPr>
          <p:nvPr>
            <p:ph type="dt" sz="half" idx="14"/>
          </p:nvPr>
        </p:nvSpPr>
        <p:spPr/>
        <p:txBody>
          <a:bodyPr/>
          <a:lstStyle>
            <a:lvl1pPr>
              <a:defRPr/>
            </a:lvl1pPr>
          </a:lstStyle>
          <a:p>
            <a:pPr>
              <a:defRPr/>
            </a:pPr>
            <a:fld id="{E39B0726-1E2D-4BFF-9B9D-3AF0DA59AF2C}" type="datetime1">
              <a:rPr lang="en-US"/>
              <a:pPr>
                <a:defRPr/>
              </a:pPr>
              <a:t>1/9/2025</a:t>
            </a:fld>
            <a:endParaRPr lang="en-US"/>
          </a:p>
        </p:txBody>
      </p:sp>
      <p:sp>
        <p:nvSpPr>
          <p:cNvPr id="8" name="Footer Placeholder 4"/>
          <p:cNvSpPr>
            <a:spLocks noGrp="1"/>
          </p:cNvSpPr>
          <p:nvPr>
            <p:ph type="ftr" sz="quarter" idx="15"/>
          </p:nvPr>
        </p:nvSpPr>
        <p:spPr/>
        <p:txBody>
          <a:bodyPr/>
          <a:lstStyle>
            <a:lvl1pPr>
              <a:defRPr/>
            </a:lvl1pPr>
          </a:lstStyle>
          <a:p>
            <a:pPr>
              <a:defRPr/>
            </a:pPr>
            <a:endParaRPr lang="fr-FR"/>
          </a:p>
        </p:txBody>
      </p:sp>
      <p:sp>
        <p:nvSpPr>
          <p:cNvPr id="9" name="Slide Number Placeholder 5"/>
          <p:cNvSpPr>
            <a:spLocks noGrp="1"/>
          </p:cNvSpPr>
          <p:nvPr>
            <p:ph type="sldNum" sz="quarter" idx="16"/>
          </p:nvPr>
        </p:nvSpPr>
        <p:spPr/>
        <p:txBody>
          <a:bodyPr/>
          <a:lstStyle>
            <a:lvl1pPr>
              <a:defRPr/>
            </a:lvl1pPr>
          </a:lstStyle>
          <a:p>
            <a:pPr>
              <a:defRPr/>
            </a:pPr>
            <a:fld id="{ACB8DD5F-2415-4DA3-BFF2-6FEC207740FC}" type="slidenum">
              <a:rPr lang="fr-FR"/>
              <a:pPr>
                <a:defRPr/>
              </a:pPr>
              <a:t>‹N°›</a:t>
            </a:fld>
            <a:endParaRPr lang="fr-FR" dirty="0"/>
          </a:p>
        </p:txBody>
      </p:sp>
    </p:spTree>
    <p:extLst>
      <p:ext uri="{BB962C8B-B14F-4D97-AF65-F5344CB8AC3E}">
        <p14:creationId xmlns:p14="http://schemas.microsoft.com/office/powerpoint/2010/main" val="39470340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400050" y="770467"/>
            <a:ext cx="5644244" cy="4182533"/>
          </a:xfrm>
        </p:spPr>
        <p:txBody>
          <a:bodyPr/>
          <a:lstStyle>
            <a:lvl1pPr>
              <a:defRPr lang="en-US" sz="2100" b="0" dirty="0"/>
            </a:lvl1pPr>
          </a:lstStyle>
          <a:p>
            <a:pPr lvl="0"/>
            <a:r>
              <a:rPr lang="fr-FR"/>
              <a:t>Modifiez le style du titre</a:t>
            </a:r>
            <a:endParaRPr lang="en-US" dirty="0"/>
          </a:p>
        </p:txBody>
      </p:sp>
      <p:sp>
        <p:nvSpPr>
          <p:cNvPr id="10" name="Text Placeholder 9"/>
          <p:cNvSpPr>
            <a:spLocks noGrp="1"/>
          </p:cNvSpPr>
          <p:nvPr>
            <p:ph type="body" sz="quarter" idx="13"/>
          </p:nvPr>
        </p:nvSpPr>
        <p:spPr>
          <a:xfrm>
            <a:off x="400050" y="5674549"/>
            <a:ext cx="4786771" cy="1210733"/>
          </a:xfrm>
        </p:spPr>
        <p:txBody>
          <a:bodyPr anchor="b"/>
          <a:lstStyle>
            <a:lvl1pPr>
              <a:buNone/>
              <a:defRPr lang="en-US" sz="1500" b="0" cap="all" dirty="0">
                <a:ln w="3175" cmpd="sng">
                  <a:noFill/>
                </a:ln>
                <a:solidFill>
                  <a:schemeClr val="tx1"/>
                </a:solidFill>
                <a:effectLst/>
              </a:defRPr>
            </a:lvl1pPr>
          </a:lstStyle>
          <a:p>
            <a:pPr lvl="0"/>
            <a:r>
              <a:rPr lang="fr-FR"/>
              <a:t>Modifier les styles du texte du masque</a:t>
            </a:r>
          </a:p>
        </p:txBody>
      </p:sp>
      <p:sp>
        <p:nvSpPr>
          <p:cNvPr id="3" name="Text Placeholder 2"/>
          <p:cNvSpPr>
            <a:spLocks noGrp="1"/>
          </p:cNvSpPr>
          <p:nvPr>
            <p:ph type="body" idx="1"/>
          </p:nvPr>
        </p:nvSpPr>
        <p:spPr>
          <a:xfrm>
            <a:off x="400050" y="6885285"/>
            <a:ext cx="4786770" cy="1809983"/>
          </a:xfrm>
        </p:spPr>
        <p:txBody>
          <a:bodyPr anchor="t"/>
          <a:lstStyle>
            <a:lvl1pPr marL="0" indent="0" algn="l">
              <a:buNone/>
              <a:defRPr sz="135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fr-FR"/>
              <a:t>Modifier les styles du texte du masque</a:t>
            </a:r>
          </a:p>
        </p:txBody>
      </p:sp>
      <p:sp>
        <p:nvSpPr>
          <p:cNvPr id="5" name="Date Placeholder 3"/>
          <p:cNvSpPr>
            <a:spLocks noGrp="1"/>
          </p:cNvSpPr>
          <p:nvPr>
            <p:ph type="dt" sz="half" idx="14"/>
          </p:nvPr>
        </p:nvSpPr>
        <p:spPr/>
        <p:txBody>
          <a:bodyPr/>
          <a:lstStyle>
            <a:lvl1pPr>
              <a:defRPr/>
            </a:lvl1pPr>
          </a:lstStyle>
          <a:p>
            <a:pPr>
              <a:defRPr/>
            </a:pPr>
            <a:fld id="{EFDF3172-BF65-4D4A-BB21-B5E34B55071F}" type="datetime1">
              <a:rPr lang="en-US"/>
              <a:pPr>
                <a:defRPr/>
              </a:pPr>
              <a:t>1/9/2025</a:t>
            </a:fld>
            <a:endParaRPr lang="en-US"/>
          </a:p>
        </p:txBody>
      </p:sp>
      <p:sp>
        <p:nvSpPr>
          <p:cNvPr id="6" name="Footer Placeholder 4"/>
          <p:cNvSpPr>
            <a:spLocks noGrp="1"/>
          </p:cNvSpPr>
          <p:nvPr>
            <p:ph type="ftr" sz="quarter" idx="15"/>
          </p:nvPr>
        </p:nvSpPr>
        <p:spPr/>
        <p:txBody>
          <a:bodyPr/>
          <a:lstStyle>
            <a:lvl1pPr>
              <a:defRPr/>
            </a:lvl1pPr>
          </a:lstStyle>
          <a:p>
            <a:pPr>
              <a:defRPr/>
            </a:pPr>
            <a:endParaRPr lang="fr-FR"/>
          </a:p>
        </p:txBody>
      </p:sp>
      <p:sp>
        <p:nvSpPr>
          <p:cNvPr id="7" name="Slide Number Placeholder 5"/>
          <p:cNvSpPr>
            <a:spLocks noGrp="1"/>
          </p:cNvSpPr>
          <p:nvPr>
            <p:ph type="sldNum" sz="quarter" idx="16"/>
          </p:nvPr>
        </p:nvSpPr>
        <p:spPr/>
        <p:txBody>
          <a:bodyPr/>
          <a:lstStyle>
            <a:lvl1pPr>
              <a:defRPr/>
            </a:lvl1pPr>
          </a:lstStyle>
          <a:p>
            <a:pPr>
              <a:defRPr/>
            </a:pPr>
            <a:fld id="{8720C227-686A-4387-BCEF-D3E4E0C56EA0}" type="slidenum">
              <a:rPr lang="fr-FR"/>
              <a:pPr>
                <a:defRPr/>
              </a:pPr>
              <a:t>‹N°›</a:t>
            </a:fld>
            <a:endParaRPr lang="fr-FR" dirty="0"/>
          </a:p>
        </p:txBody>
      </p:sp>
    </p:spTree>
    <p:extLst>
      <p:ext uri="{BB962C8B-B14F-4D97-AF65-F5344CB8AC3E}">
        <p14:creationId xmlns:p14="http://schemas.microsoft.com/office/powerpoint/2010/main" val="2909723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a:xfrm>
            <a:off x="400051" y="6493934"/>
            <a:ext cx="4916150" cy="2201333"/>
          </a:xfrm>
        </p:spPr>
        <p:txBody>
          <a:bodyPr/>
          <a:lstStyle>
            <a:lvl1pPr algn="l">
              <a:defRPr sz="2100"/>
            </a:lvl1pPr>
          </a:lstStyle>
          <a:p>
            <a:r>
              <a:rPr lang="fr-FR"/>
              <a:t>Modifiez le style du titre</a:t>
            </a:r>
            <a:endParaRPr lang="en-US" dirty="0"/>
          </a:p>
        </p:txBody>
      </p:sp>
      <p:sp>
        <p:nvSpPr>
          <p:cNvPr id="3" name="Vertical Text Placeholder 2"/>
          <p:cNvSpPr>
            <a:spLocks noGrp="1"/>
          </p:cNvSpPr>
          <p:nvPr>
            <p:ph type="body" orient="vert" idx="1"/>
          </p:nvPr>
        </p:nvSpPr>
        <p:spPr>
          <a:xfrm>
            <a:off x="400051" y="770468"/>
            <a:ext cx="4916150" cy="5442190"/>
          </a:xfrm>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lvl1pPr>
              <a:defRPr/>
            </a:lvl1pPr>
          </a:lstStyle>
          <a:p>
            <a:pPr>
              <a:defRPr/>
            </a:pPr>
            <a:fld id="{FC3CDF04-B7F2-4855-A6C3-E06EA940AFF4}" type="datetime1">
              <a:rPr lang="en-US"/>
              <a:pPr>
                <a:defRPr/>
              </a:pPr>
              <a:t>1/9/2025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p:txBody>
          <a:bodyPr/>
          <a:lstStyle>
            <a:lvl1pPr>
              <a:defRPr/>
            </a:lvl1pPr>
          </a:lstStyle>
          <a:p>
            <a:pPr>
              <a:defRPr/>
            </a:pPr>
            <a:fld id="{267D43BF-6C73-4EF2-AFAF-E482B1A7233A}" type="slidenum">
              <a:rPr lang="fr-FR"/>
              <a:pPr>
                <a:defRPr/>
              </a:pPr>
              <a:t>‹N°›</a:t>
            </a:fld>
            <a:endParaRPr lang="fr-FR" dirty="0"/>
          </a:p>
        </p:txBody>
      </p:sp>
    </p:spTree>
    <p:extLst>
      <p:ext uri="{BB962C8B-B14F-4D97-AF65-F5344CB8AC3E}">
        <p14:creationId xmlns:p14="http://schemas.microsoft.com/office/powerpoint/2010/main" val="37941184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24804" y="770467"/>
            <a:ext cx="1533146" cy="6383867"/>
          </a:xfrm>
        </p:spPr>
        <p:txBody>
          <a:bodyPr vert="eaVert"/>
          <a:lstStyle>
            <a:lvl1pPr>
              <a:defRPr sz="2100"/>
            </a:lvl1pPr>
          </a:lstStyle>
          <a:p>
            <a:r>
              <a:rPr lang="fr-FR"/>
              <a:t>Modifiez le style du titre</a:t>
            </a:r>
            <a:endParaRPr lang="en-US" dirty="0"/>
          </a:p>
        </p:txBody>
      </p:sp>
      <p:sp>
        <p:nvSpPr>
          <p:cNvPr id="3" name="Vertical Text Placeholder 2"/>
          <p:cNvSpPr>
            <a:spLocks noGrp="1"/>
          </p:cNvSpPr>
          <p:nvPr>
            <p:ph type="body" orient="vert" idx="1"/>
          </p:nvPr>
        </p:nvSpPr>
        <p:spPr>
          <a:xfrm>
            <a:off x="400050" y="770467"/>
            <a:ext cx="4387509" cy="7924800"/>
          </a:xfrm>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lvl1pPr>
              <a:defRPr/>
            </a:lvl1pPr>
          </a:lstStyle>
          <a:p>
            <a:pPr>
              <a:defRPr/>
            </a:pPr>
            <a:fld id="{CFB5714A-D58F-4145-9336-D35587C90F77}" type="datetime1">
              <a:rPr lang="en-US"/>
              <a:pPr>
                <a:defRPr/>
              </a:pPr>
              <a:t>1/9/2025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p:txBody>
          <a:bodyPr/>
          <a:lstStyle>
            <a:lvl1pPr>
              <a:defRPr/>
            </a:lvl1pPr>
          </a:lstStyle>
          <a:p>
            <a:pPr>
              <a:defRPr/>
            </a:pPr>
            <a:fld id="{E1E662EA-E8E2-4EBF-B0D2-A59BAF2CC64F}" type="slidenum">
              <a:rPr lang="fr-FR"/>
              <a:pPr>
                <a:defRPr/>
              </a:pPr>
              <a:t>‹N°›</a:t>
            </a:fld>
            <a:endParaRPr lang="fr-FR" dirty="0"/>
          </a:p>
        </p:txBody>
      </p:sp>
    </p:spTree>
    <p:extLst>
      <p:ext uri="{BB962C8B-B14F-4D97-AF65-F5344CB8AC3E}">
        <p14:creationId xmlns:p14="http://schemas.microsoft.com/office/powerpoint/2010/main" val="121471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400051" y="6493934"/>
            <a:ext cx="4916150" cy="2201333"/>
          </a:xfrm>
        </p:spPr>
        <p:txBody>
          <a:bodyPr/>
          <a:lstStyle/>
          <a:p>
            <a:r>
              <a:rPr lang="fr-FR"/>
              <a:t>Modifiez le style du titre</a:t>
            </a:r>
            <a:endParaRPr lang="en-US" dirty="0"/>
          </a:p>
        </p:txBody>
      </p:sp>
      <p:sp>
        <p:nvSpPr>
          <p:cNvPr id="3" name="Content Placeholder 2"/>
          <p:cNvSpPr>
            <a:spLocks noGrp="1"/>
          </p:cNvSpPr>
          <p:nvPr>
            <p:ph idx="1"/>
          </p:nvPr>
        </p:nvSpPr>
        <p:spPr>
          <a:xfrm>
            <a:off x="400051" y="770467"/>
            <a:ext cx="4916150" cy="544219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lvl1pPr>
              <a:defRPr/>
            </a:lvl1pPr>
          </a:lstStyle>
          <a:p>
            <a:pPr>
              <a:defRPr/>
            </a:pPr>
            <a:fld id="{BB5B877C-A7EF-44E2-8D53-6294204DA11D}" type="datetime1">
              <a:rPr lang="en-US"/>
              <a:pPr>
                <a:defRPr/>
              </a:pPr>
              <a:t>1/9/2025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p:txBody>
          <a:bodyPr/>
          <a:lstStyle>
            <a:lvl1pPr>
              <a:defRPr/>
            </a:lvl1pPr>
          </a:lstStyle>
          <a:p>
            <a:pPr>
              <a:defRPr/>
            </a:pPr>
            <a:fld id="{27291A2B-F2FC-4677-93CC-FC77742EB755}" type="slidenum">
              <a:rPr lang="fr-FR"/>
              <a:pPr>
                <a:defRPr/>
              </a:pPr>
              <a:t>‹N°›</a:t>
            </a:fld>
            <a:endParaRPr lang="fr-FR" dirty="0"/>
          </a:p>
        </p:txBody>
      </p:sp>
    </p:spTree>
    <p:extLst>
      <p:ext uri="{BB962C8B-B14F-4D97-AF65-F5344CB8AC3E}">
        <p14:creationId xmlns:p14="http://schemas.microsoft.com/office/powerpoint/2010/main" val="2634949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00050" y="2861733"/>
            <a:ext cx="4801851" cy="3350919"/>
          </a:xfrm>
        </p:spPr>
        <p:txBody>
          <a:bodyPr anchor="b"/>
          <a:lstStyle>
            <a:lvl1pPr algn="l">
              <a:defRPr sz="2400" b="0" cap="all"/>
            </a:lvl1pPr>
          </a:lstStyle>
          <a:p>
            <a:r>
              <a:rPr lang="fr-FR"/>
              <a:t>Modifiez le style du titre</a:t>
            </a:r>
            <a:endParaRPr lang="en-US" dirty="0"/>
          </a:p>
        </p:txBody>
      </p:sp>
      <p:sp>
        <p:nvSpPr>
          <p:cNvPr id="3" name="Text Placeholder 2"/>
          <p:cNvSpPr>
            <a:spLocks noGrp="1"/>
          </p:cNvSpPr>
          <p:nvPr>
            <p:ph type="body" idx="1"/>
          </p:nvPr>
        </p:nvSpPr>
        <p:spPr>
          <a:xfrm>
            <a:off x="400051" y="6481704"/>
            <a:ext cx="4801850" cy="2213563"/>
          </a:xfrm>
        </p:spPr>
        <p:txBody>
          <a:bodyPr anchor="t"/>
          <a:lstStyle>
            <a:lvl1pPr marL="0" indent="0" algn="l">
              <a:buNone/>
              <a:defRPr sz="135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lvl1pPr>
              <a:defRPr/>
            </a:lvl1pPr>
          </a:lstStyle>
          <a:p>
            <a:pPr>
              <a:defRPr/>
            </a:pPr>
            <a:fld id="{FB1BCC17-26DA-4F82-8C70-A4717177ECDB}" type="datetime1">
              <a:rPr lang="en-US"/>
              <a:pPr>
                <a:defRPr/>
              </a:pPr>
              <a:t>1/9/2025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p:txBody>
          <a:bodyPr/>
          <a:lstStyle>
            <a:lvl1pPr>
              <a:defRPr/>
            </a:lvl1pPr>
          </a:lstStyle>
          <a:p>
            <a:pPr>
              <a:defRPr/>
            </a:pPr>
            <a:fld id="{0595A135-A145-401A-9B74-11F81FFEB406}" type="slidenum">
              <a:rPr lang="fr-FR"/>
              <a:pPr>
                <a:defRPr/>
              </a:pPr>
              <a:t>‹N°›</a:t>
            </a:fld>
            <a:endParaRPr lang="fr-FR" dirty="0"/>
          </a:p>
        </p:txBody>
      </p:sp>
    </p:spTree>
    <p:extLst>
      <p:ext uri="{BB962C8B-B14F-4D97-AF65-F5344CB8AC3E}">
        <p14:creationId xmlns:p14="http://schemas.microsoft.com/office/powerpoint/2010/main" val="3335996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400051" y="6493934"/>
            <a:ext cx="4916150" cy="2201333"/>
          </a:xfrm>
        </p:spPr>
        <p:txBody>
          <a:bodyPr/>
          <a:lstStyle>
            <a:lvl1pPr>
              <a:defRPr sz="2400"/>
            </a:lvl1pPr>
          </a:lstStyle>
          <a:p>
            <a:r>
              <a:rPr lang="fr-FR"/>
              <a:t>Modifiez le style du titre</a:t>
            </a:r>
            <a:endParaRPr lang="en-US" dirty="0"/>
          </a:p>
        </p:txBody>
      </p:sp>
      <p:sp>
        <p:nvSpPr>
          <p:cNvPr id="11" name="Content Placeholder 3"/>
          <p:cNvSpPr>
            <a:spLocks noGrp="1"/>
          </p:cNvSpPr>
          <p:nvPr>
            <p:ph sz="half" idx="13"/>
          </p:nvPr>
        </p:nvSpPr>
        <p:spPr>
          <a:xfrm>
            <a:off x="400051" y="770467"/>
            <a:ext cx="2962475" cy="5442186"/>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12" name="Content Placeholder 5"/>
          <p:cNvSpPr>
            <a:spLocks noGrp="1"/>
          </p:cNvSpPr>
          <p:nvPr>
            <p:ph sz="quarter" idx="4"/>
          </p:nvPr>
        </p:nvSpPr>
        <p:spPr>
          <a:xfrm>
            <a:off x="3496771" y="770466"/>
            <a:ext cx="2961179" cy="5429956"/>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3"/>
          <p:cNvSpPr>
            <a:spLocks noGrp="1"/>
          </p:cNvSpPr>
          <p:nvPr>
            <p:ph type="dt" sz="half" idx="14"/>
          </p:nvPr>
        </p:nvSpPr>
        <p:spPr/>
        <p:txBody>
          <a:bodyPr/>
          <a:lstStyle>
            <a:lvl1pPr>
              <a:defRPr/>
            </a:lvl1pPr>
          </a:lstStyle>
          <a:p>
            <a:pPr>
              <a:defRPr/>
            </a:pPr>
            <a:fld id="{F627CC5D-C3FC-49E0-8132-168788D13521}" type="datetime1">
              <a:rPr lang="en-US"/>
              <a:pPr>
                <a:defRPr/>
              </a:pPr>
              <a:t>1/9/2025</a:t>
            </a:fld>
            <a:endParaRPr lang="en-US"/>
          </a:p>
        </p:txBody>
      </p:sp>
      <p:sp>
        <p:nvSpPr>
          <p:cNvPr id="6" name="Footer Placeholder 4"/>
          <p:cNvSpPr>
            <a:spLocks noGrp="1"/>
          </p:cNvSpPr>
          <p:nvPr>
            <p:ph type="ftr" sz="quarter" idx="15"/>
          </p:nvPr>
        </p:nvSpPr>
        <p:spPr/>
        <p:txBody>
          <a:bodyPr/>
          <a:lstStyle>
            <a:lvl1pPr>
              <a:defRPr/>
            </a:lvl1pPr>
          </a:lstStyle>
          <a:p>
            <a:pPr>
              <a:defRPr/>
            </a:pPr>
            <a:endParaRPr lang="fr-FR"/>
          </a:p>
        </p:txBody>
      </p:sp>
      <p:sp>
        <p:nvSpPr>
          <p:cNvPr id="7" name="Slide Number Placeholder 5"/>
          <p:cNvSpPr>
            <a:spLocks noGrp="1"/>
          </p:cNvSpPr>
          <p:nvPr>
            <p:ph type="sldNum" sz="quarter" idx="16"/>
          </p:nvPr>
        </p:nvSpPr>
        <p:spPr/>
        <p:txBody>
          <a:bodyPr/>
          <a:lstStyle>
            <a:lvl1pPr>
              <a:defRPr/>
            </a:lvl1pPr>
          </a:lstStyle>
          <a:p>
            <a:pPr>
              <a:defRPr/>
            </a:pPr>
            <a:fld id="{75715847-CB25-4370-BC5E-C8FD1A3B2965}" type="slidenum">
              <a:rPr lang="fr-FR"/>
              <a:pPr>
                <a:defRPr/>
              </a:pPr>
              <a:t>‹N°›</a:t>
            </a:fld>
            <a:endParaRPr lang="fr-FR" dirty="0"/>
          </a:p>
        </p:txBody>
      </p:sp>
    </p:spTree>
    <p:extLst>
      <p:ext uri="{BB962C8B-B14F-4D97-AF65-F5344CB8AC3E}">
        <p14:creationId xmlns:p14="http://schemas.microsoft.com/office/powerpoint/2010/main" val="1401785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00051" y="6493934"/>
            <a:ext cx="4916150" cy="2201333"/>
          </a:xfrm>
        </p:spPr>
        <p:txBody>
          <a:bodyPr/>
          <a:lstStyle>
            <a:lvl1pPr>
              <a:defRPr sz="2400"/>
            </a:lvl1pPr>
          </a:lstStyle>
          <a:p>
            <a:r>
              <a:rPr lang="fr-FR"/>
              <a:t>Modifiez le style du titre</a:t>
            </a:r>
            <a:endParaRPr lang="en-US" dirty="0"/>
          </a:p>
        </p:txBody>
      </p:sp>
      <p:sp>
        <p:nvSpPr>
          <p:cNvPr id="3" name="Text Placeholder 2"/>
          <p:cNvSpPr>
            <a:spLocks noGrp="1"/>
          </p:cNvSpPr>
          <p:nvPr>
            <p:ph type="body" idx="1"/>
          </p:nvPr>
        </p:nvSpPr>
        <p:spPr>
          <a:xfrm>
            <a:off x="571501" y="770467"/>
            <a:ext cx="2787650" cy="880533"/>
          </a:xfrm>
        </p:spPr>
        <p:txBody>
          <a:bodyPr anchor="b">
            <a:noAutofit/>
          </a:bodyPr>
          <a:lstStyle>
            <a:lvl1pPr marL="0" indent="0">
              <a:buNone/>
              <a:defRPr sz="1800" b="0" cap="all">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4" name="Content Placeholder 3"/>
          <p:cNvSpPr>
            <a:spLocks noGrp="1"/>
          </p:cNvSpPr>
          <p:nvPr>
            <p:ph sz="half" idx="2"/>
          </p:nvPr>
        </p:nvSpPr>
        <p:spPr>
          <a:xfrm>
            <a:off x="400050" y="1651001"/>
            <a:ext cx="2959100" cy="4561652"/>
          </a:xfrm>
        </p:spPr>
        <p:txBody>
          <a:bodyPr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641263" y="818622"/>
            <a:ext cx="2823038" cy="832378"/>
          </a:xfrm>
        </p:spPr>
        <p:txBody>
          <a:bodyPr anchor="b">
            <a:noAutofit/>
          </a:bodyPr>
          <a:lstStyle>
            <a:lvl1pPr marL="0" indent="0">
              <a:buNone/>
              <a:defRPr sz="1800" b="0" cap="all">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6" name="Content Placeholder 5"/>
          <p:cNvSpPr>
            <a:spLocks noGrp="1"/>
          </p:cNvSpPr>
          <p:nvPr>
            <p:ph sz="quarter" idx="4"/>
          </p:nvPr>
        </p:nvSpPr>
        <p:spPr>
          <a:xfrm>
            <a:off x="3496772" y="1651000"/>
            <a:ext cx="2967529" cy="4549422"/>
          </a:xfrm>
        </p:spPr>
        <p:txBody>
          <a:bodyPr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3"/>
          <p:cNvSpPr>
            <a:spLocks noGrp="1"/>
          </p:cNvSpPr>
          <p:nvPr>
            <p:ph type="dt" sz="half" idx="10"/>
          </p:nvPr>
        </p:nvSpPr>
        <p:spPr/>
        <p:txBody>
          <a:bodyPr/>
          <a:lstStyle>
            <a:lvl1pPr>
              <a:defRPr/>
            </a:lvl1pPr>
          </a:lstStyle>
          <a:p>
            <a:pPr>
              <a:defRPr/>
            </a:pPr>
            <a:fld id="{414BF9A1-EDCE-41C3-B494-EBA89BB609A0}" type="datetime1">
              <a:rPr lang="en-US"/>
              <a:pPr>
                <a:defRPr/>
              </a:pPr>
              <a:t>1/9/2025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fr-FR"/>
          </a:p>
        </p:txBody>
      </p:sp>
      <p:sp>
        <p:nvSpPr>
          <p:cNvPr id="9" name="Slide Number Placeholder 5"/>
          <p:cNvSpPr>
            <a:spLocks noGrp="1"/>
          </p:cNvSpPr>
          <p:nvPr>
            <p:ph type="sldNum" sz="quarter" idx="12"/>
          </p:nvPr>
        </p:nvSpPr>
        <p:spPr/>
        <p:txBody>
          <a:bodyPr/>
          <a:lstStyle>
            <a:lvl1pPr>
              <a:defRPr/>
            </a:lvl1pPr>
          </a:lstStyle>
          <a:p>
            <a:pPr>
              <a:defRPr/>
            </a:pPr>
            <a:fld id="{26DF63DD-FA48-41A1-A57A-A087BEB2D8AB}" type="slidenum">
              <a:rPr lang="fr-FR"/>
              <a:pPr>
                <a:defRPr/>
              </a:pPr>
              <a:t>‹N°›</a:t>
            </a:fld>
            <a:endParaRPr lang="fr-FR" dirty="0"/>
          </a:p>
        </p:txBody>
      </p:sp>
    </p:spTree>
    <p:extLst>
      <p:ext uri="{BB962C8B-B14F-4D97-AF65-F5344CB8AC3E}">
        <p14:creationId xmlns:p14="http://schemas.microsoft.com/office/powerpoint/2010/main" val="1698909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400051" y="6493934"/>
            <a:ext cx="4916150" cy="2201333"/>
          </a:xfrm>
        </p:spPr>
        <p:txBody>
          <a:bodyPr/>
          <a:lstStyle>
            <a:lvl1pPr>
              <a:defRPr sz="2400"/>
            </a:lvl1pPr>
          </a:lstStyle>
          <a:p>
            <a:r>
              <a:rPr lang="fr-FR"/>
              <a:t>Modifiez le style du titre</a:t>
            </a:r>
            <a:endParaRPr lang="en-US" dirty="0"/>
          </a:p>
        </p:txBody>
      </p:sp>
      <p:sp>
        <p:nvSpPr>
          <p:cNvPr id="3" name="Date Placeholder 3"/>
          <p:cNvSpPr>
            <a:spLocks noGrp="1"/>
          </p:cNvSpPr>
          <p:nvPr>
            <p:ph type="dt" sz="half" idx="10"/>
          </p:nvPr>
        </p:nvSpPr>
        <p:spPr/>
        <p:txBody>
          <a:bodyPr/>
          <a:lstStyle>
            <a:lvl1pPr>
              <a:defRPr/>
            </a:lvl1pPr>
          </a:lstStyle>
          <a:p>
            <a:pPr>
              <a:defRPr/>
            </a:pPr>
            <a:fld id="{A52E5D97-DF45-498F-9CBC-E9A75F3163B6}" type="datetime1">
              <a:rPr lang="en-US"/>
              <a:pPr>
                <a:defRPr/>
              </a:pPr>
              <a:t>1/9/2025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fr-FR"/>
          </a:p>
        </p:txBody>
      </p:sp>
      <p:sp>
        <p:nvSpPr>
          <p:cNvPr id="5" name="Slide Number Placeholder 5"/>
          <p:cNvSpPr>
            <a:spLocks noGrp="1"/>
          </p:cNvSpPr>
          <p:nvPr>
            <p:ph type="sldNum" sz="quarter" idx="12"/>
          </p:nvPr>
        </p:nvSpPr>
        <p:spPr/>
        <p:txBody>
          <a:bodyPr/>
          <a:lstStyle>
            <a:lvl1pPr>
              <a:defRPr/>
            </a:lvl1pPr>
          </a:lstStyle>
          <a:p>
            <a:pPr>
              <a:defRPr/>
            </a:pPr>
            <a:fld id="{2CE724D4-F219-45D8-9A8A-EB3D851C5A9F}" type="slidenum">
              <a:rPr lang="fr-FR"/>
              <a:pPr>
                <a:defRPr/>
              </a:pPr>
              <a:t>‹N°›</a:t>
            </a:fld>
            <a:endParaRPr lang="fr-FR" dirty="0"/>
          </a:p>
        </p:txBody>
      </p:sp>
    </p:spTree>
    <p:extLst>
      <p:ext uri="{BB962C8B-B14F-4D97-AF65-F5344CB8AC3E}">
        <p14:creationId xmlns:p14="http://schemas.microsoft.com/office/powerpoint/2010/main" val="1798140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3A46FA7-D638-4CEA-A817-C86AD641281C}" type="datetime1">
              <a:rPr lang="en-US"/>
              <a:pPr>
                <a:defRPr/>
              </a:pPr>
              <a:t>1/9/2025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fr-FR"/>
          </a:p>
        </p:txBody>
      </p:sp>
      <p:sp>
        <p:nvSpPr>
          <p:cNvPr id="4" name="Slide Number Placeholder 5"/>
          <p:cNvSpPr>
            <a:spLocks noGrp="1"/>
          </p:cNvSpPr>
          <p:nvPr>
            <p:ph type="sldNum" sz="quarter" idx="12"/>
          </p:nvPr>
        </p:nvSpPr>
        <p:spPr/>
        <p:txBody>
          <a:bodyPr/>
          <a:lstStyle>
            <a:lvl1pPr>
              <a:defRPr/>
            </a:lvl1pPr>
          </a:lstStyle>
          <a:p>
            <a:pPr>
              <a:defRPr/>
            </a:pPr>
            <a:fld id="{399784D0-C383-484C-847C-57FCADAB025F}" type="slidenum">
              <a:rPr lang="fr-FR"/>
              <a:pPr>
                <a:defRPr/>
              </a:pPr>
              <a:t>‹N°›</a:t>
            </a:fld>
            <a:endParaRPr lang="fr-FR" dirty="0"/>
          </a:p>
        </p:txBody>
      </p:sp>
    </p:spTree>
    <p:extLst>
      <p:ext uri="{BB962C8B-B14F-4D97-AF65-F5344CB8AC3E}">
        <p14:creationId xmlns:p14="http://schemas.microsoft.com/office/powerpoint/2010/main" val="1169321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064000" y="770467"/>
            <a:ext cx="2400300" cy="2201333"/>
          </a:xfrm>
        </p:spPr>
        <p:txBody>
          <a:bodyPr anchor="b"/>
          <a:lstStyle>
            <a:lvl1pPr algn="l">
              <a:defRPr sz="1500" b="0"/>
            </a:lvl1pPr>
          </a:lstStyle>
          <a:p>
            <a:r>
              <a:rPr lang="fr-FR"/>
              <a:t>Modifiez le style du titre</a:t>
            </a:r>
            <a:endParaRPr lang="en-US" dirty="0"/>
          </a:p>
        </p:txBody>
      </p:sp>
      <p:sp>
        <p:nvSpPr>
          <p:cNvPr id="3" name="Content Placeholder 2"/>
          <p:cNvSpPr>
            <a:spLocks noGrp="1"/>
          </p:cNvSpPr>
          <p:nvPr>
            <p:ph idx="1"/>
          </p:nvPr>
        </p:nvSpPr>
        <p:spPr>
          <a:xfrm>
            <a:off x="400050" y="770467"/>
            <a:ext cx="3329066" cy="792480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064000" y="3191937"/>
            <a:ext cx="2400300" cy="3020719"/>
          </a:xfrm>
        </p:spPr>
        <p:txBody>
          <a:bodyPr anchor="t"/>
          <a:lstStyle>
            <a:lvl1pPr marL="0" indent="0">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fr-FR"/>
              <a:t>Modifier les styles du texte du masque</a:t>
            </a:r>
          </a:p>
        </p:txBody>
      </p:sp>
      <p:sp>
        <p:nvSpPr>
          <p:cNvPr id="5" name="Date Placeholder 3"/>
          <p:cNvSpPr>
            <a:spLocks noGrp="1"/>
          </p:cNvSpPr>
          <p:nvPr>
            <p:ph type="dt" sz="half" idx="10"/>
          </p:nvPr>
        </p:nvSpPr>
        <p:spPr/>
        <p:txBody>
          <a:bodyPr/>
          <a:lstStyle>
            <a:lvl1pPr>
              <a:defRPr/>
            </a:lvl1pPr>
          </a:lstStyle>
          <a:p>
            <a:pPr>
              <a:defRPr/>
            </a:pPr>
            <a:fld id="{AC6E9475-708C-47F9-AFB1-407BE0565C51}" type="datetime1">
              <a:rPr lang="en-US"/>
              <a:pPr>
                <a:defRPr/>
              </a:pPr>
              <a:t>1/9/2025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fr-FR"/>
          </a:p>
        </p:txBody>
      </p:sp>
      <p:sp>
        <p:nvSpPr>
          <p:cNvPr id="7" name="Slide Number Placeholder 5"/>
          <p:cNvSpPr>
            <a:spLocks noGrp="1"/>
          </p:cNvSpPr>
          <p:nvPr>
            <p:ph type="sldNum" sz="quarter" idx="12"/>
          </p:nvPr>
        </p:nvSpPr>
        <p:spPr/>
        <p:txBody>
          <a:bodyPr/>
          <a:lstStyle>
            <a:lvl1pPr>
              <a:defRPr/>
            </a:lvl1pPr>
          </a:lstStyle>
          <a:p>
            <a:pPr>
              <a:defRPr/>
            </a:pPr>
            <a:fld id="{134E08C7-5099-4002-B6D9-3C8196EF9579}" type="slidenum">
              <a:rPr lang="fr-FR"/>
              <a:pPr>
                <a:defRPr/>
              </a:pPr>
              <a:t>‹N°›</a:t>
            </a:fld>
            <a:endParaRPr lang="fr-FR" dirty="0"/>
          </a:p>
        </p:txBody>
      </p:sp>
    </p:spTree>
    <p:extLst>
      <p:ext uri="{BB962C8B-B14F-4D97-AF65-F5344CB8AC3E}">
        <p14:creationId xmlns:p14="http://schemas.microsoft.com/office/powerpoint/2010/main" val="3435210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3371850" y="2091267"/>
            <a:ext cx="2672444" cy="1651000"/>
          </a:xfrm>
        </p:spPr>
        <p:txBody>
          <a:bodyPr anchor="b"/>
          <a:lstStyle>
            <a:lvl1pPr algn="l">
              <a:defRPr sz="1800" b="0"/>
            </a:lvl1pPr>
          </a:lstStyle>
          <a:p>
            <a:r>
              <a:rPr lang="fr-FR"/>
              <a:t>Modifiez le style du titre</a:t>
            </a:r>
            <a:endParaRPr lang="en-US" dirty="0"/>
          </a:p>
        </p:txBody>
      </p:sp>
      <p:sp>
        <p:nvSpPr>
          <p:cNvPr id="17" name="Picture Placeholder 2"/>
          <p:cNvSpPr>
            <a:spLocks noGrp="1" noChangeAspect="1"/>
          </p:cNvSpPr>
          <p:nvPr>
            <p:ph type="pic" idx="13"/>
          </p:nvPr>
        </p:nvSpPr>
        <p:spPr>
          <a:xfrm>
            <a:off x="571500" y="1320800"/>
            <a:ext cx="2460731" cy="693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fr-FR" noProof="0"/>
              <a:t>Cliquez sur l'icône pour ajouter une image</a:t>
            </a:r>
            <a:endParaRPr lang="en-US" noProof="0" dirty="0"/>
          </a:p>
        </p:txBody>
      </p:sp>
      <p:sp>
        <p:nvSpPr>
          <p:cNvPr id="4" name="Text Placeholder 3"/>
          <p:cNvSpPr>
            <a:spLocks noGrp="1"/>
          </p:cNvSpPr>
          <p:nvPr>
            <p:ph type="body" sz="half" idx="2"/>
          </p:nvPr>
        </p:nvSpPr>
        <p:spPr>
          <a:xfrm>
            <a:off x="3372021" y="3962400"/>
            <a:ext cx="2673167" cy="3008489"/>
          </a:xfrm>
        </p:spPr>
        <p:txBody>
          <a:bodyPr anchor="t"/>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fr-FR"/>
              <a:t>Modifier les styles du texte du masque</a:t>
            </a:r>
          </a:p>
        </p:txBody>
      </p:sp>
      <p:sp>
        <p:nvSpPr>
          <p:cNvPr id="5" name="Date Placeholder 3"/>
          <p:cNvSpPr>
            <a:spLocks noGrp="1"/>
          </p:cNvSpPr>
          <p:nvPr>
            <p:ph type="dt" sz="half" idx="14"/>
          </p:nvPr>
        </p:nvSpPr>
        <p:spPr/>
        <p:txBody>
          <a:bodyPr/>
          <a:lstStyle>
            <a:lvl1pPr>
              <a:defRPr/>
            </a:lvl1pPr>
          </a:lstStyle>
          <a:p>
            <a:pPr>
              <a:defRPr/>
            </a:pPr>
            <a:fld id="{A5A89CA3-1867-44BE-95E7-437073958DD4}" type="datetime1">
              <a:rPr lang="en-US"/>
              <a:pPr>
                <a:defRPr/>
              </a:pPr>
              <a:t>1/9/2025</a:t>
            </a:fld>
            <a:endParaRPr lang="en-US"/>
          </a:p>
        </p:txBody>
      </p:sp>
      <p:sp>
        <p:nvSpPr>
          <p:cNvPr id="6" name="Footer Placeholder 4"/>
          <p:cNvSpPr>
            <a:spLocks noGrp="1"/>
          </p:cNvSpPr>
          <p:nvPr>
            <p:ph type="ftr" sz="quarter" idx="15"/>
          </p:nvPr>
        </p:nvSpPr>
        <p:spPr/>
        <p:txBody>
          <a:bodyPr/>
          <a:lstStyle>
            <a:lvl1pPr>
              <a:defRPr/>
            </a:lvl1pPr>
          </a:lstStyle>
          <a:p>
            <a:pPr>
              <a:defRPr/>
            </a:pPr>
            <a:endParaRPr lang="fr-FR"/>
          </a:p>
        </p:txBody>
      </p:sp>
      <p:sp>
        <p:nvSpPr>
          <p:cNvPr id="7" name="Slide Number Placeholder 5"/>
          <p:cNvSpPr>
            <a:spLocks noGrp="1"/>
          </p:cNvSpPr>
          <p:nvPr>
            <p:ph type="sldNum" sz="quarter" idx="16"/>
          </p:nvPr>
        </p:nvSpPr>
        <p:spPr/>
        <p:txBody>
          <a:bodyPr/>
          <a:lstStyle>
            <a:lvl1pPr>
              <a:defRPr/>
            </a:lvl1pPr>
          </a:lstStyle>
          <a:p>
            <a:pPr>
              <a:defRPr/>
            </a:pPr>
            <a:fld id="{67632149-E0FE-4873-8CEB-1B898E4BF729}" type="slidenum">
              <a:rPr lang="fr-FR"/>
              <a:pPr>
                <a:defRPr/>
              </a:pPr>
              <a:t>‹N°›</a:t>
            </a:fld>
            <a:endParaRPr lang="fr-FR" dirty="0"/>
          </a:p>
        </p:txBody>
      </p:sp>
    </p:spTree>
    <p:extLst>
      <p:ext uri="{BB962C8B-B14F-4D97-AF65-F5344CB8AC3E}">
        <p14:creationId xmlns:p14="http://schemas.microsoft.com/office/powerpoint/2010/main" val="1367220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026" name="Group 6"/>
          <p:cNvGrpSpPr>
            <a:grpSpLocks/>
          </p:cNvGrpSpPr>
          <p:nvPr/>
        </p:nvGrpSpPr>
        <p:grpSpPr bwMode="auto">
          <a:xfrm>
            <a:off x="5002213" y="5626100"/>
            <a:ext cx="1854200" cy="3840163"/>
            <a:chOff x="6687077" y="3259666"/>
            <a:chExt cx="2981857" cy="3208867"/>
          </a:xfrm>
        </p:grpSpPr>
        <p:cxnSp>
          <p:nvCxnSpPr>
            <p:cNvPr id="8" name="Straight Connector 7"/>
            <p:cNvCxnSpPr/>
            <p:nvPr/>
          </p:nvCxnSpPr>
          <p:spPr>
            <a:xfrm flipH="1">
              <a:off x="8754974" y="3259666"/>
              <a:ext cx="913960" cy="912650"/>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502"/>
              <a:ext cx="2981857" cy="2982031"/>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084" y="3582012"/>
              <a:ext cx="1896850" cy="1895605"/>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2710" y="3433441"/>
              <a:ext cx="1741119" cy="1739075"/>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400112" y="3985276"/>
              <a:ext cx="1263716" cy="126417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400050" y="6494463"/>
            <a:ext cx="4916488" cy="2200275"/>
          </a:xfrm>
          <a:prstGeom prst="rect">
            <a:avLst/>
          </a:prstGeom>
          <a:effectLst/>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00050" y="769938"/>
            <a:ext cx="4916488" cy="5441950"/>
          </a:xfrm>
          <a:prstGeom prst="rect">
            <a:avLst/>
          </a:prstGeom>
        </p:spPr>
        <p:txBody>
          <a:bodyPr vert="horz" lIns="91440" tIns="45720" rIns="91440" bIns="45720" rtlCol="0" anchor="ct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572125" y="8915400"/>
            <a:ext cx="900113" cy="527050"/>
          </a:xfrm>
          <a:prstGeom prst="rect">
            <a:avLst/>
          </a:prstGeom>
        </p:spPr>
        <p:txBody>
          <a:bodyPr vert="horz" lIns="91440" tIns="45720" rIns="91440" bIns="45720" rtlCol="0" anchor="t"/>
          <a:lstStyle>
            <a:lvl1pPr algn="r" eaLnBrk="1" fontAlgn="auto" hangingPunct="1">
              <a:spcBef>
                <a:spcPts val="0"/>
              </a:spcBef>
              <a:spcAft>
                <a:spcPts val="0"/>
              </a:spcAft>
              <a:defRPr sz="750" b="0" i="0" kern="0" smtClean="0">
                <a:solidFill>
                  <a:schemeClr val="bg2">
                    <a:lumMod val="50000"/>
                  </a:schemeClr>
                </a:solidFill>
                <a:effectLst/>
                <a:latin typeface="+mn-lt"/>
              </a:defRPr>
            </a:lvl1pPr>
          </a:lstStyle>
          <a:p>
            <a:pPr>
              <a:defRPr/>
            </a:pPr>
            <a:fld id="{B70AA3A9-5358-4139-A1A6-66087DB3FD22}" type="datetime1">
              <a:rPr lang="en-US"/>
              <a:pPr>
                <a:defRPr/>
              </a:pPr>
              <a:t>1/9/2025</a:t>
            </a:fld>
            <a:endParaRPr lang="en-US"/>
          </a:p>
        </p:txBody>
      </p:sp>
      <p:sp>
        <p:nvSpPr>
          <p:cNvPr id="5" name="Footer Placeholder 4"/>
          <p:cNvSpPr>
            <a:spLocks noGrp="1"/>
          </p:cNvSpPr>
          <p:nvPr>
            <p:ph type="ftr" sz="quarter" idx="3"/>
          </p:nvPr>
        </p:nvSpPr>
        <p:spPr>
          <a:xfrm>
            <a:off x="400050" y="8915400"/>
            <a:ext cx="4359275" cy="527050"/>
          </a:xfrm>
          <a:prstGeom prst="rect">
            <a:avLst/>
          </a:prstGeom>
        </p:spPr>
        <p:txBody>
          <a:bodyPr vert="horz" lIns="91440" tIns="45720" rIns="91440" bIns="45720" rtlCol="0" anchor="t"/>
          <a:lstStyle>
            <a:lvl1pPr algn="l" eaLnBrk="1" fontAlgn="auto" hangingPunct="1">
              <a:spcBef>
                <a:spcPts val="0"/>
              </a:spcBef>
              <a:spcAft>
                <a:spcPts val="0"/>
              </a:spcAft>
              <a:defRPr sz="750" b="0" i="0" kern="0">
                <a:solidFill>
                  <a:schemeClr val="bg2">
                    <a:lumMod val="50000"/>
                  </a:schemeClr>
                </a:solidFill>
                <a:effectLst/>
                <a:latin typeface="+mn-lt"/>
              </a:defRPr>
            </a:lvl1pPr>
          </a:lstStyle>
          <a:p>
            <a:pPr>
              <a:defRPr/>
            </a:pPr>
            <a:endParaRPr lang="fr-FR"/>
          </a:p>
        </p:txBody>
      </p:sp>
      <p:sp>
        <p:nvSpPr>
          <p:cNvPr id="6" name="Slide Number Placeholder 5"/>
          <p:cNvSpPr>
            <a:spLocks noGrp="1"/>
          </p:cNvSpPr>
          <p:nvPr>
            <p:ph type="sldNum" sz="quarter" idx="4"/>
          </p:nvPr>
        </p:nvSpPr>
        <p:spPr>
          <a:xfrm>
            <a:off x="5830888" y="8058150"/>
            <a:ext cx="642937" cy="966788"/>
          </a:xfrm>
          <a:prstGeom prst="rect">
            <a:avLst/>
          </a:prstGeom>
        </p:spPr>
        <p:txBody>
          <a:bodyPr vert="horz" lIns="91440" tIns="45720" rIns="91440" bIns="45720" rtlCol="0" anchor="b"/>
          <a:lstStyle>
            <a:lvl1pPr marL="38100" algn="r" eaLnBrk="1" fontAlgn="auto" hangingPunct="1">
              <a:spcBef>
                <a:spcPts val="40"/>
              </a:spcBef>
              <a:spcAft>
                <a:spcPts val="0"/>
              </a:spcAft>
              <a:defRPr sz="2100" b="0" i="0" kern="0" spc="-25" smtClean="0">
                <a:solidFill>
                  <a:schemeClr val="bg2">
                    <a:lumMod val="50000"/>
                  </a:schemeClr>
                </a:solidFill>
                <a:effectLst/>
                <a:latin typeface="+mn-lt"/>
              </a:defRPr>
            </a:lvl1pPr>
          </a:lstStyle>
          <a:p>
            <a:pPr>
              <a:defRPr/>
            </a:pPr>
            <a:fld id="{68362439-C950-4BDF-9B3F-38CBFD45A035}" type="slidenum">
              <a:rPr lang="fr-FR"/>
              <a:pPr>
                <a:defRPr/>
              </a:pPr>
              <a:t>‹N°›</a:t>
            </a:fld>
            <a:endParaRPr lang="fr-FR" dirty="0"/>
          </a:p>
        </p:txBody>
      </p:sp>
    </p:spTree>
  </p:cSld>
  <p:clrMap bg1="lt1" tx1="dk1" bg2="lt2" tx2="dk2" accent1="accent1" accent2="accent2" accent3="accent3" accent4="accent4" accent5="accent5" accent6="accent6" hlink="hlink" folHlink="folHlink"/>
  <p:sldLayoutIdLst>
    <p:sldLayoutId id="2147484040" r:id="rId1"/>
    <p:sldLayoutId id="2147484026" r:id="rId2"/>
    <p:sldLayoutId id="2147484027" r:id="rId3"/>
    <p:sldLayoutId id="2147484028" r:id="rId4"/>
    <p:sldLayoutId id="2147484029" r:id="rId5"/>
    <p:sldLayoutId id="2147484030" r:id="rId6"/>
    <p:sldLayoutId id="2147484031" r:id="rId7"/>
    <p:sldLayoutId id="2147484032" r:id="rId8"/>
    <p:sldLayoutId id="2147484033" r:id="rId9"/>
    <p:sldLayoutId id="2147484034" r:id="rId10"/>
    <p:sldLayoutId id="2147484035" r:id="rId11"/>
    <p:sldLayoutId id="2147484041" r:id="rId12"/>
    <p:sldLayoutId id="2147484036" r:id="rId13"/>
    <p:sldLayoutId id="2147484042" r:id="rId14"/>
    <p:sldLayoutId id="2147484037" r:id="rId15"/>
    <p:sldLayoutId id="2147484038" r:id="rId16"/>
    <p:sldLayoutId id="2147484039" r:id="rId17"/>
  </p:sldLayoutIdLst>
  <p:hf hdr="0" ftr="0" dt="0"/>
  <p:txStyles>
    <p:titleStyle>
      <a:lvl1pPr algn="l" defTabSz="342900" rtl="0" fontAlgn="base">
        <a:spcBef>
          <a:spcPct val="0"/>
        </a:spcBef>
        <a:spcAft>
          <a:spcPct val="0"/>
        </a:spcAft>
        <a:defRPr sz="2400" kern="1200" cap="all">
          <a:ln w="3175" cmpd="sng">
            <a:noFill/>
          </a:ln>
          <a:solidFill>
            <a:schemeClr val="tx1"/>
          </a:solidFill>
          <a:latin typeface="+mj-lt"/>
          <a:ea typeface="+mj-ea"/>
          <a:cs typeface="+mj-cs"/>
        </a:defRPr>
      </a:lvl1pPr>
      <a:lvl2pPr algn="l" defTabSz="342900" rtl="0" fontAlgn="base">
        <a:spcBef>
          <a:spcPct val="0"/>
        </a:spcBef>
        <a:spcAft>
          <a:spcPct val="0"/>
        </a:spcAft>
        <a:defRPr sz="2400">
          <a:solidFill>
            <a:schemeClr val="tx1"/>
          </a:solidFill>
          <a:latin typeface="Century Gothic" panose="020B0502020202020204" pitchFamily="34" charset="0"/>
        </a:defRPr>
      </a:lvl2pPr>
      <a:lvl3pPr algn="l" defTabSz="342900" rtl="0" fontAlgn="base">
        <a:spcBef>
          <a:spcPct val="0"/>
        </a:spcBef>
        <a:spcAft>
          <a:spcPct val="0"/>
        </a:spcAft>
        <a:defRPr sz="2400">
          <a:solidFill>
            <a:schemeClr val="tx1"/>
          </a:solidFill>
          <a:latin typeface="Century Gothic" panose="020B0502020202020204" pitchFamily="34" charset="0"/>
        </a:defRPr>
      </a:lvl3pPr>
      <a:lvl4pPr algn="l" defTabSz="342900" rtl="0" fontAlgn="base">
        <a:spcBef>
          <a:spcPct val="0"/>
        </a:spcBef>
        <a:spcAft>
          <a:spcPct val="0"/>
        </a:spcAft>
        <a:defRPr sz="2400">
          <a:solidFill>
            <a:schemeClr val="tx1"/>
          </a:solidFill>
          <a:latin typeface="Century Gothic" panose="020B0502020202020204" pitchFamily="34" charset="0"/>
        </a:defRPr>
      </a:lvl4pPr>
      <a:lvl5pPr algn="l" defTabSz="342900" rtl="0" fontAlgn="base">
        <a:spcBef>
          <a:spcPct val="0"/>
        </a:spcBef>
        <a:spcAft>
          <a:spcPct val="0"/>
        </a:spcAft>
        <a:defRPr sz="2400">
          <a:solidFill>
            <a:schemeClr val="tx1"/>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4313" indent="-214313" algn="l" defTabSz="342900" rtl="0" fontAlgn="base">
        <a:spcBef>
          <a:spcPct val="20000"/>
        </a:spcBef>
        <a:spcAft>
          <a:spcPts val="450"/>
        </a:spcAft>
        <a:buClr>
          <a:schemeClr val="tx1"/>
        </a:buClr>
        <a:buSzPct val="80000"/>
        <a:buFont typeface="Wingdings 3" panose="05040102010807070707" pitchFamily="18" charset="2"/>
        <a:buChar char=""/>
        <a:defRPr sz="1500" kern="1200">
          <a:solidFill>
            <a:srgbClr val="0F496F"/>
          </a:solidFill>
          <a:latin typeface="+mn-lt"/>
          <a:ea typeface="+mn-ea"/>
          <a:cs typeface="+mn-cs"/>
        </a:defRPr>
      </a:lvl1pPr>
      <a:lvl2pPr marL="557213" indent="-214313" algn="l" defTabSz="342900" rtl="0" fontAlgn="base">
        <a:spcBef>
          <a:spcPct val="20000"/>
        </a:spcBef>
        <a:spcAft>
          <a:spcPts val="450"/>
        </a:spcAft>
        <a:buClr>
          <a:schemeClr val="tx1"/>
        </a:buClr>
        <a:buSzPct val="80000"/>
        <a:buFont typeface="Wingdings 3" panose="05040102010807070707" pitchFamily="18" charset="2"/>
        <a:buChar char=""/>
        <a:defRPr sz="1300" kern="1200">
          <a:solidFill>
            <a:srgbClr val="0F496F"/>
          </a:solidFill>
          <a:latin typeface="+mn-lt"/>
          <a:ea typeface="+mn-ea"/>
          <a:cs typeface="+mn-cs"/>
        </a:defRPr>
      </a:lvl2pPr>
      <a:lvl3pPr marL="900113" indent="-214313" algn="l" defTabSz="342900" rtl="0" fontAlgn="base">
        <a:spcBef>
          <a:spcPct val="20000"/>
        </a:spcBef>
        <a:spcAft>
          <a:spcPts val="450"/>
        </a:spcAft>
        <a:buClr>
          <a:schemeClr val="tx1"/>
        </a:buClr>
        <a:buSzPct val="80000"/>
        <a:buFont typeface="Wingdings 3" panose="05040102010807070707" pitchFamily="18" charset="2"/>
        <a:buChar char=""/>
        <a:defRPr sz="1200" kern="1200">
          <a:solidFill>
            <a:srgbClr val="0F496F"/>
          </a:solidFill>
          <a:latin typeface="+mn-lt"/>
          <a:ea typeface="+mn-ea"/>
          <a:cs typeface="+mn-cs"/>
        </a:defRPr>
      </a:lvl3pPr>
      <a:lvl4pPr marL="1157288" indent="-128588" algn="l" defTabSz="342900" rtl="0" fontAlgn="base">
        <a:spcBef>
          <a:spcPct val="20000"/>
        </a:spcBef>
        <a:spcAft>
          <a:spcPts val="450"/>
        </a:spcAft>
        <a:buClr>
          <a:schemeClr val="tx1"/>
        </a:buClr>
        <a:buSzPct val="80000"/>
        <a:buFont typeface="Wingdings 3" panose="05040102010807070707" pitchFamily="18" charset="2"/>
        <a:buChar char=""/>
        <a:defRPr sz="1000" kern="1200">
          <a:solidFill>
            <a:srgbClr val="0F496F"/>
          </a:solidFill>
          <a:latin typeface="+mn-lt"/>
          <a:ea typeface="+mn-ea"/>
          <a:cs typeface="+mn-cs"/>
        </a:defRPr>
      </a:lvl4pPr>
      <a:lvl5pPr marL="1500188" indent="-128588" algn="l" defTabSz="342900" rtl="0" fontAlgn="base">
        <a:spcBef>
          <a:spcPct val="20000"/>
        </a:spcBef>
        <a:spcAft>
          <a:spcPts val="450"/>
        </a:spcAft>
        <a:buClr>
          <a:schemeClr val="tx1"/>
        </a:buClr>
        <a:buSzPct val="80000"/>
        <a:buFont typeface="Wingdings 3" panose="05040102010807070707" pitchFamily="18" charset="2"/>
        <a:buChar char=""/>
        <a:defRPr sz="1000" kern="1200">
          <a:solidFill>
            <a:srgbClr val="0F496F"/>
          </a:solidFill>
          <a:latin typeface="+mn-lt"/>
          <a:ea typeface="+mn-ea"/>
          <a:cs typeface="+mn-cs"/>
        </a:defRPr>
      </a:lvl5pPr>
      <a:lvl6pPr marL="18859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6pPr>
      <a:lvl7pPr marL="22288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7pPr>
      <a:lvl8pPr marL="25717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8pPr>
      <a:lvl9pPr marL="29146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hyperlink" Target="https://www.fie.fr/" TargetMode="External"/><Relationship Id="rId3" Type="http://schemas.openxmlformats.org/officeDocument/2006/relationships/hyperlink" Target="https://www.foyer-catho-serviam.com/?doing_wp_cron=1602700736.7377929687500000000000" TargetMode="External"/><Relationship Id="rId7" Type="http://schemas.openxmlformats.org/officeDocument/2006/relationships/hyperlink" Target="http://www.foyer44cherchemidi.fr/" TargetMode="External"/><Relationship Id="rId2" Type="http://schemas.openxmlformats.org/officeDocument/2006/relationships/hyperlink" Target="https://www.institutbossuet.fr/" TargetMode="External"/><Relationship Id="rId1" Type="http://schemas.openxmlformats.org/officeDocument/2006/relationships/slideLayout" Target="../slideLayouts/slideLayout2.xml"/><Relationship Id="rId6" Type="http://schemas.openxmlformats.org/officeDocument/2006/relationships/hyperlink" Target="http://feuillantines.canalblog.com/" TargetMode="External"/><Relationship Id="rId5" Type="http://schemas.openxmlformats.org/officeDocument/2006/relationships/hyperlink" Target="https://maisondeslyceennes.fr/" TargetMode="External"/><Relationship Id="rId10" Type="http://schemas.openxmlformats.org/officeDocument/2006/relationships/hyperlink" Target="mailto:inscription.lesecoles@wanadoo.fr" TargetMode="External"/><Relationship Id="rId4" Type="http://schemas.openxmlformats.org/officeDocument/2006/relationships/hyperlink" Target="mailto:foyerstegenevieve.dominicaine@gmail.com" TargetMode="External"/><Relationship Id="rId9" Type="http://schemas.openxmlformats.org/officeDocument/2006/relationships/hyperlink" Target="http://www.les-ecoles.fr/"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mailto:bonjour@colette.club" TargetMode="External"/><Relationship Id="rId2" Type="http://schemas.openxmlformats.org/officeDocument/2006/relationships/hyperlink" Target="http://www.maisonsdesjeunestalents.fr/"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fcpellg.fr/" TargetMode="External"/><Relationship Id="rId2" Type="http://schemas.openxmlformats.org/officeDocument/2006/relationships/hyperlink" Target="https://peepllg.fr/"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fondation-unavenirensemble.org/" TargetMode="External"/><Relationship Id="rId2" Type="http://schemas.openxmlformats.org/officeDocument/2006/relationships/hyperlink" Target="https://www.fondationdefrance.org/fr/annuaire-des-fondations/fondation-vallet"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fondationbesse.com/devenir-laureat/"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mailto:contact@louis-le-grand.fr"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parcoursup.fr/" TargetMode="External"/><Relationship Id="rId2" Type="http://schemas.openxmlformats.org/officeDocument/2006/relationships/hyperlink" Target="https://pia.ac-paris.fr/serail/jcms/s2_559565/fr/accueilh" TargetMode="External"/><Relationship Id="rId1" Type="http://schemas.openxmlformats.org/officeDocument/2006/relationships/slideLayout" Target="../slideLayouts/slideLayout2.xml"/><Relationship Id="rId4" Type="http://schemas.openxmlformats.org/officeDocument/2006/relationships/hyperlink" Target="https://www.messervices.etudiant.gouv.fr/"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pia.acparis.fr/serail/jcms/s2_559565/fr/accueilh" TargetMode="External"/><Relationship Id="rId2" Type="http://schemas.openxmlformats.org/officeDocument/2006/relationships/hyperlink" Target="http://www.parcoursup.fr/"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messervices.etudiant.gouv.fr/"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psl.eu/formation/cpes-psl-louis-le-grand" TargetMode="External"/><Relationship Id="rId2" Type="http://schemas.openxmlformats.org/officeDocument/2006/relationships/hyperlink" Target="https://psl.eu/vie-de-campus/le-service-accueil-logement-de-ps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bwMode="auto">
      <p:bgPr>
        <a:solidFill>
          <a:schemeClr val="bg1">
            <a:lumMod val="85000"/>
          </a:schemeClr>
        </a:solidFill>
        <a:effectLst/>
      </p:bgPr>
    </p:bg>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0BBC1377-C7B4-4FA7-A7A5-8EC6ABE6AB90}" type="slidenum">
              <a:rPr lang="fr-FR"/>
              <a:pPr>
                <a:defRPr/>
              </a:pPr>
              <a:t>1</a:t>
            </a:fld>
            <a:endParaRPr lang="fr-FR" dirty="0"/>
          </a:p>
        </p:txBody>
      </p:sp>
      <p:sp>
        <p:nvSpPr>
          <p:cNvPr id="5" name="ZoneTexte 4"/>
          <p:cNvSpPr txBox="1"/>
          <p:nvPr/>
        </p:nvSpPr>
        <p:spPr>
          <a:xfrm>
            <a:off x="3810000" y="7543800"/>
            <a:ext cx="184731" cy="369332"/>
          </a:xfrm>
          <a:prstGeom prst="rect">
            <a:avLst/>
          </a:prstGeom>
          <a:noFill/>
        </p:spPr>
        <p:txBody>
          <a:bodyPr wrap="none" rtlCol="0">
            <a:spAutoFit/>
          </a:bodyPr>
          <a:lstStyle/>
          <a:p>
            <a:endParaRPr lang="fr-FR" dirty="0"/>
          </a:p>
        </p:txBody>
      </p:sp>
      <p:sp>
        <p:nvSpPr>
          <p:cNvPr id="8" name="Parchemin vertical 7"/>
          <p:cNvSpPr/>
          <p:nvPr/>
        </p:nvSpPr>
        <p:spPr>
          <a:xfrm>
            <a:off x="533399" y="1143000"/>
            <a:ext cx="5940425" cy="6400800"/>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600" i="1" spc="-130" dirty="0">
                <a:solidFill>
                  <a:schemeClr val="tx1"/>
                </a:solidFill>
                <a:latin typeface="Calibri" panose="020F0502020204030204" pitchFamily="34" charset="0"/>
                <a:cs typeface="Calibri" panose="020F0502020204030204" pitchFamily="34" charset="0"/>
              </a:rPr>
              <a:t>Petit </a:t>
            </a:r>
            <a:r>
              <a:rPr lang="fr-FR" sz="3600" i="1" spc="-130" dirty="0" err="1">
                <a:solidFill>
                  <a:schemeClr val="tx1"/>
                </a:solidFill>
                <a:latin typeface="Calibri" panose="020F0502020204030204" pitchFamily="34" charset="0"/>
                <a:cs typeface="Calibri" panose="020F0502020204030204" pitchFamily="34" charset="0"/>
              </a:rPr>
              <a:t>v</a:t>
            </a:r>
            <a:r>
              <a:rPr lang="fr-FR" sz="3600" i="1" spc="-130" dirty="0" err="1" smtClean="0">
                <a:solidFill>
                  <a:schemeClr val="tx1"/>
                </a:solidFill>
                <a:latin typeface="Calibri" panose="020F0502020204030204" pitchFamily="34" charset="0"/>
                <a:cs typeface="Calibri" panose="020F0502020204030204" pitchFamily="34" charset="0"/>
              </a:rPr>
              <a:t>ademecum</a:t>
            </a:r>
            <a:r>
              <a:rPr lang="fr-FR" sz="3600" i="1" spc="-130" dirty="0" smtClean="0">
                <a:solidFill>
                  <a:schemeClr val="tx1"/>
                </a:solidFill>
                <a:latin typeface="Calibri" panose="020F0502020204030204" pitchFamily="34" charset="0"/>
                <a:cs typeface="Calibri" panose="020F0502020204030204" pitchFamily="34" charset="0"/>
              </a:rPr>
              <a:t> </a:t>
            </a:r>
            <a:r>
              <a:rPr lang="fr-FR" sz="3600" i="1" spc="-130" dirty="0">
                <a:solidFill>
                  <a:schemeClr val="tx1"/>
                </a:solidFill>
                <a:latin typeface="Calibri" panose="020F0502020204030204" pitchFamily="34" charset="0"/>
                <a:cs typeface="Calibri" panose="020F0502020204030204" pitchFamily="34" charset="0"/>
              </a:rPr>
              <a:t>des aides et possibilités de logement pour un étudiant arrivant </a:t>
            </a:r>
            <a:r>
              <a:rPr lang="fr-FR" sz="3600" i="1" spc="-130" dirty="0" smtClean="0">
                <a:solidFill>
                  <a:schemeClr val="tx1"/>
                </a:solidFill>
                <a:latin typeface="Calibri" panose="020F0502020204030204" pitchFamily="34" charset="0"/>
                <a:cs typeface="Calibri" panose="020F0502020204030204" pitchFamily="34" charset="0"/>
              </a:rPr>
              <a:t>en CPGE ou au CPES au </a:t>
            </a:r>
            <a:r>
              <a:rPr lang="fr-FR" sz="3600" i="1" spc="-130" dirty="0">
                <a:solidFill>
                  <a:schemeClr val="tx1"/>
                </a:solidFill>
                <a:latin typeface="Calibri" panose="020F0502020204030204" pitchFamily="34" charset="0"/>
                <a:cs typeface="Calibri" panose="020F0502020204030204" pitchFamily="34" charset="0"/>
              </a:rPr>
              <a:t>lycée Louis-le-Grand</a:t>
            </a:r>
            <a:endParaRPr lang="fr-FR" sz="3600" i="1" dirty="0">
              <a:solidFill>
                <a:schemeClr val="tx1"/>
              </a:solidFill>
              <a:latin typeface="Calibri" panose="020F0502020204030204" pitchFamily="34" charset="0"/>
              <a:cs typeface="Calibri" panose="020F0502020204030204" pitchFamily="34" charset="0"/>
            </a:endParaRPr>
          </a:p>
          <a:p>
            <a:pPr algn="ctr"/>
            <a:endParaRPr lang="fr-FR" dirty="0">
              <a:latin typeface="Calibri" panose="020F0502020204030204" pitchFamily="34" charset="0"/>
              <a:cs typeface="Calibri" panose="020F050202020403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85000"/>
          </a:schemeClr>
        </a:solidFill>
        <a:effectLst/>
      </p:bgPr>
    </p:bg>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0BBC1377-C7B4-4FA7-A7A5-8EC6ABE6AB90}" type="slidenum">
              <a:rPr lang="fr-FR"/>
              <a:pPr>
                <a:defRPr/>
              </a:pPr>
              <a:t>10</a:t>
            </a:fld>
            <a:endParaRPr lang="fr-FR" dirty="0"/>
          </a:p>
        </p:txBody>
      </p:sp>
      <p:sp>
        <p:nvSpPr>
          <p:cNvPr id="5" name="ZoneTexte 4"/>
          <p:cNvSpPr txBox="1"/>
          <p:nvPr/>
        </p:nvSpPr>
        <p:spPr>
          <a:xfrm>
            <a:off x="3810000" y="7543800"/>
            <a:ext cx="184731" cy="307777"/>
          </a:xfrm>
          <a:prstGeom prst="rect">
            <a:avLst/>
          </a:prstGeom>
          <a:noFill/>
        </p:spPr>
        <p:txBody>
          <a:bodyPr wrap="none" rtlCol="0">
            <a:spAutoFit/>
          </a:bodyPr>
          <a:lstStyle/>
          <a:p>
            <a:endParaRPr lang="fr-FR" sz="1400" dirty="0">
              <a:latin typeface="LLG Type" panose="00000500000000000000" pitchFamily="50" charset="0"/>
            </a:endParaRPr>
          </a:p>
        </p:txBody>
      </p:sp>
      <p:sp>
        <p:nvSpPr>
          <p:cNvPr id="9" name="Organigramme : Bande perforée 8"/>
          <p:cNvSpPr/>
          <p:nvPr/>
        </p:nvSpPr>
        <p:spPr>
          <a:xfrm>
            <a:off x="304801" y="914400"/>
            <a:ext cx="5715000" cy="9067800"/>
          </a:xfrm>
          <a:prstGeom prst="flowChartPunched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1200" b="1" dirty="0" smtClean="0">
              <a:solidFill>
                <a:schemeClr val="tx1"/>
              </a:solidFill>
              <a:latin typeface="LLG Type" panose="00000500000000000000" pitchFamily="50" charset="0"/>
            </a:endParaRPr>
          </a:p>
          <a:p>
            <a:endParaRPr lang="fr-FR" sz="1400" b="1" dirty="0">
              <a:solidFill>
                <a:schemeClr val="tx1"/>
              </a:solidFill>
              <a:latin typeface="LLG Type" panose="00000500000000000000" pitchFamily="50" charset="0"/>
            </a:endParaRPr>
          </a:p>
          <a:p>
            <a:r>
              <a:rPr lang="fr-FR" sz="1400" b="1" i="1" dirty="0" smtClean="0">
                <a:solidFill>
                  <a:schemeClr val="tx1"/>
                </a:solidFill>
                <a:latin typeface="Calibri" panose="020F0502020204030204" pitchFamily="34" charset="0"/>
                <a:cs typeface="Calibri" panose="020F0502020204030204" pitchFamily="34" charset="0"/>
              </a:rPr>
              <a:t>Foyer </a:t>
            </a:r>
            <a:r>
              <a:rPr lang="fr-FR" sz="1400" b="1" i="1" dirty="0">
                <a:solidFill>
                  <a:schemeClr val="tx1"/>
                </a:solidFill>
                <a:latin typeface="Calibri" panose="020F0502020204030204" pitchFamily="34" charset="0"/>
                <a:cs typeface="Calibri" panose="020F0502020204030204" pitchFamily="34" charset="0"/>
              </a:rPr>
              <a:t>accueillant des garçons :</a:t>
            </a:r>
          </a:p>
          <a:p>
            <a:pPr lvl="0"/>
            <a:r>
              <a:rPr lang="fr-FR" sz="1400" b="1" dirty="0">
                <a:solidFill>
                  <a:schemeClr val="tx1"/>
                </a:solidFill>
                <a:latin typeface="Calibri" panose="020F0502020204030204" pitchFamily="34" charset="0"/>
                <a:cs typeface="Calibri" panose="020F0502020204030204" pitchFamily="34" charset="0"/>
                <a:hlinkClick r:id="rId2"/>
              </a:rPr>
              <a:t>Institut BOSSUET</a:t>
            </a:r>
            <a:r>
              <a:rPr lang="fr-FR" sz="1400" dirty="0">
                <a:solidFill>
                  <a:schemeClr val="tx1"/>
                </a:solidFill>
                <a:latin typeface="Calibri" panose="020F0502020204030204" pitchFamily="34" charset="0"/>
                <a:cs typeface="Calibri" panose="020F0502020204030204" pitchFamily="34" charset="0"/>
              </a:rPr>
              <a:t> / 6, rue Guynemer 75006 PARIS – Tél.: 01 44 39 76 </a:t>
            </a:r>
            <a:r>
              <a:rPr lang="fr-FR" sz="1400" dirty="0" smtClean="0">
                <a:solidFill>
                  <a:schemeClr val="tx1"/>
                </a:solidFill>
                <a:latin typeface="Calibri" panose="020F0502020204030204" pitchFamily="34" charset="0"/>
                <a:cs typeface="Calibri" panose="020F0502020204030204" pitchFamily="34" charset="0"/>
              </a:rPr>
              <a:t>76</a:t>
            </a:r>
          </a:p>
          <a:p>
            <a:pPr lvl="0"/>
            <a:endParaRPr lang="fr-FR" sz="1400" dirty="0">
              <a:solidFill>
                <a:schemeClr val="tx1"/>
              </a:solidFill>
              <a:latin typeface="Calibri" panose="020F0502020204030204" pitchFamily="34" charset="0"/>
              <a:cs typeface="Calibri" panose="020F0502020204030204" pitchFamily="34" charset="0"/>
            </a:endParaRPr>
          </a:p>
          <a:p>
            <a:r>
              <a:rPr lang="fr-FR" sz="1400" b="1" i="1" dirty="0">
                <a:solidFill>
                  <a:schemeClr val="tx1"/>
                </a:solidFill>
                <a:latin typeface="Calibri" panose="020F0502020204030204" pitchFamily="34" charset="0"/>
                <a:cs typeface="Calibri" panose="020F0502020204030204" pitchFamily="34" charset="0"/>
              </a:rPr>
              <a:t>Foyers accueillants des filles :</a:t>
            </a:r>
            <a:endParaRPr lang="fr-FR" sz="1400" i="1" dirty="0">
              <a:solidFill>
                <a:schemeClr val="tx1"/>
              </a:solidFill>
              <a:latin typeface="Calibri" panose="020F0502020204030204" pitchFamily="34" charset="0"/>
              <a:cs typeface="Calibri" panose="020F0502020204030204" pitchFamily="34" charset="0"/>
            </a:endParaRPr>
          </a:p>
          <a:p>
            <a:r>
              <a:rPr lang="fr-FR" sz="1400" b="1" dirty="0">
                <a:solidFill>
                  <a:schemeClr val="tx1"/>
                </a:solidFill>
                <a:latin typeface="Calibri" panose="020F0502020204030204" pitchFamily="34" charset="0"/>
                <a:cs typeface="Calibri" panose="020F0502020204030204" pitchFamily="34" charset="0"/>
                <a:hlinkClick r:id="rId3"/>
              </a:rPr>
              <a:t>Institut SERVIAM</a:t>
            </a:r>
            <a:r>
              <a:rPr lang="fr-FR" sz="1400" dirty="0">
                <a:solidFill>
                  <a:schemeClr val="tx1"/>
                </a:solidFill>
                <a:latin typeface="Calibri" panose="020F0502020204030204" pitchFamily="34" charset="0"/>
                <a:cs typeface="Calibri" panose="020F0502020204030204" pitchFamily="34" charset="0"/>
              </a:rPr>
              <a:t> / 20 rue Gay Lussac 75005 PARIS – Tél.: 01 42 34 95 90</a:t>
            </a:r>
          </a:p>
          <a:p>
            <a:pPr lvl="0"/>
            <a:endParaRPr lang="fr-FR" sz="1400" b="1" dirty="0">
              <a:solidFill>
                <a:schemeClr val="tx1"/>
              </a:solidFill>
              <a:latin typeface="Calibri" panose="020F0502020204030204" pitchFamily="34" charset="0"/>
              <a:cs typeface="Calibri" panose="020F0502020204030204" pitchFamily="34" charset="0"/>
            </a:endParaRPr>
          </a:p>
          <a:p>
            <a:pPr lvl="0"/>
            <a:r>
              <a:rPr lang="fr-FR" sz="1400" b="1" u="sng" dirty="0">
                <a:solidFill>
                  <a:schemeClr val="tx1"/>
                </a:solidFill>
                <a:latin typeface="Calibri" panose="020F0502020204030204" pitchFamily="34" charset="0"/>
                <a:cs typeface="Calibri" panose="020F0502020204030204" pitchFamily="34" charset="0"/>
              </a:rPr>
              <a:t>Foyer Sainte-Geneviève</a:t>
            </a:r>
            <a:r>
              <a:rPr lang="fr-FR" sz="1400" dirty="0">
                <a:solidFill>
                  <a:schemeClr val="tx1"/>
                </a:solidFill>
                <a:latin typeface="Calibri" panose="020F0502020204030204" pitchFamily="34" charset="0"/>
                <a:cs typeface="Calibri" panose="020F0502020204030204" pitchFamily="34" charset="0"/>
              </a:rPr>
              <a:t> / 65 rue du Cardinal Lemoine 75005 PARIS – Tél.: 01 43 54 11 41 – </a:t>
            </a:r>
            <a:r>
              <a:rPr lang="fr-FR" sz="1400" b="1" dirty="0">
                <a:solidFill>
                  <a:schemeClr val="tx1"/>
                </a:solidFill>
                <a:latin typeface="Calibri" panose="020F0502020204030204" pitchFamily="34" charset="0"/>
                <a:cs typeface="Calibri" panose="020F0502020204030204" pitchFamily="34" charset="0"/>
                <a:hlinkClick r:id="rId4"/>
              </a:rPr>
              <a:t>foyerstegenevieve.dominicaine@gmail.com</a:t>
            </a:r>
            <a:endParaRPr lang="fr-FR" sz="1400" dirty="0">
              <a:solidFill>
                <a:schemeClr val="tx1"/>
              </a:solidFill>
              <a:latin typeface="Calibri" panose="020F0502020204030204" pitchFamily="34" charset="0"/>
              <a:cs typeface="Calibri" panose="020F0502020204030204" pitchFamily="34" charset="0"/>
            </a:endParaRPr>
          </a:p>
          <a:p>
            <a:endParaRPr lang="fr-FR" sz="1400" dirty="0">
              <a:solidFill>
                <a:schemeClr val="tx1"/>
              </a:solidFill>
              <a:latin typeface="Calibri" panose="020F0502020204030204" pitchFamily="34" charset="0"/>
              <a:cs typeface="Calibri" panose="020F0502020204030204" pitchFamily="34" charset="0"/>
            </a:endParaRPr>
          </a:p>
          <a:p>
            <a:pPr lvl="0"/>
            <a:r>
              <a:rPr lang="fr-FR" sz="1400" b="1" dirty="0">
                <a:solidFill>
                  <a:schemeClr val="tx1"/>
                </a:solidFill>
                <a:latin typeface="Calibri" panose="020F0502020204030204" pitchFamily="34" charset="0"/>
                <a:cs typeface="Calibri" panose="020F0502020204030204" pitchFamily="34" charset="0"/>
                <a:hlinkClick r:id="rId5"/>
              </a:rPr>
              <a:t>Maison des Lycéennes</a:t>
            </a:r>
            <a:r>
              <a:rPr lang="fr-FR" sz="1400" dirty="0">
                <a:solidFill>
                  <a:schemeClr val="tx1"/>
                </a:solidFill>
                <a:latin typeface="Calibri" panose="020F0502020204030204" pitchFamily="34" charset="0"/>
                <a:cs typeface="Calibri" panose="020F0502020204030204" pitchFamily="34" charset="0"/>
              </a:rPr>
              <a:t> / 5 rue Amyot 75005 PARIS – Tél.: 01 44 08 76 </a:t>
            </a:r>
            <a:r>
              <a:rPr lang="fr-FR" sz="1400" dirty="0" smtClean="0">
                <a:solidFill>
                  <a:schemeClr val="tx1"/>
                </a:solidFill>
                <a:latin typeface="Calibri" panose="020F0502020204030204" pitchFamily="34" charset="0"/>
                <a:cs typeface="Calibri" panose="020F0502020204030204" pitchFamily="34" charset="0"/>
              </a:rPr>
              <a:t>60</a:t>
            </a:r>
          </a:p>
          <a:p>
            <a:pPr lvl="0"/>
            <a:endParaRPr lang="fr-FR" sz="1400" dirty="0">
              <a:solidFill>
                <a:schemeClr val="tx1"/>
              </a:solidFill>
              <a:latin typeface="Calibri" panose="020F0502020204030204" pitchFamily="34" charset="0"/>
              <a:cs typeface="Calibri" panose="020F0502020204030204" pitchFamily="34" charset="0"/>
            </a:endParaRPr>
          </a:p>
          <a:p>
            <a:pPr lvl="0"/>
            <a:r>
              <a:rPr lang="fr-FR" sz="1400" b="1" dirty="0">
                <a:solidFill>
                  <a:schemeClr val="tx1"/>
                </a:solidFill>
                <a:latin typeface="Calibri" panose="020F0502020204030204" pitchFamily="34" charset="0"/>
                <a:cs typeface="Calibri" panose="020F0502020204030204" pitchFamily="34" charset="0"/>
                <a:hlinkClick r:id="rId6"/>
              </a:rPr>
              <a:t>Foyer des Feuillantines</a:t>
            </a:r>
            <a:r>
              <a:rPr lang="fr-FR" sz="1400" dirty="0">
                <a:solidFill>
                  <a:schemeClr val="tx1"/>
                </a:solidFill>
                <a:latin typeface="Calibri" panose="020F0502020204030204" pitchFamily="34" charset="0"/>
                <a:cs typeface="Calibri" panose="020F0502020204030204" pitchFamily="34" charset="0"/>
              </a:rPr>
              <a:t> – 12 rue des Feuillantines 75005 PARIS – Tél.: 01 40 51 32 </a:t>
            </a:r>
            <a:r>
              <a:rPr lang="fr-FR" sz="1400" dirty="0" smtClean="0">
                <a:solidFill>
                  <a:schemeClr val="tx1"/>
                </a:solidFill>
                <a:latin typeface="Calibri" panose="020F0502020204030204" pitchFamily="34" charset="0"/>
                <a:cs typeface="Calibri" panose="020F0502020204030204" pitchFamily="34" charset="0"/>
              </a:rPr>
              <a:t>00</a:t>
            </a:r>
          </a:p>
          <a:p>
            <a:pPr lvl="0"/>
            <a:endParaRPr lang="fr-FR" sz="1400" dirty="0">
              <a:solidFill>
                <a:schemeClr val="tx1"/>
              </a:solidFill>
              <a:latin typeface="Calibri" panose="020F0502020204030204" pitchFamily="34" charset="0"/>
              <a:cs typeface="Calibri" panose="020F0502020204030204" pitchFamily="34" charset="0"/>
            </a:endParaRPr>
          </a:p>
          <a:p>
            <a:pPr lvl="0"/>
            <a:r>
              <a:rPr lang="fr-FR" sz="1400" b="1" dirty="0">
                <a:solidFill>
                  <a:schemeClr val="tx1"/>
                </a:solidFill>
                <a:latin typeface="Calibri" panose="020F0502020204030204" pitchFamily="34" charset="0"/>
                <a:cs typeface="Calibri" panose="020F0502020204030204" pitchFamily="34" charset="0"/>
                <a:hlinkClick r:id="rId7"/>
              </a:rPr>
              <a:t>Foyer Cherche Midi</a:t>
            </a:r>
            <a:r>
              <a:rPr lang="fr-FR" sz="1400" dirty="0">
                <a:solidFill>
                  <a:schemeClr val="tx1"/>
                </a:solidFill>
                <a:latin typeface="Calibri" panose="020F0502020204030204" pitchFamily="34" charset="0"/>
                <a:cs typeface="Calibri" panose="020F0502020204030204" pitchFamily="34" charset="0"/>
              </a:rPr>
              <a:t> / 44 rue du Cherche Midi 75006 PARIS – Tél.: 01 45 48 15 </a:t>
            </a:r>
            <a:r>
              <a:rPr lang="fr-FR" sz="1400" dirty="0" smtClean="0">
                <a:solidFill>
                  <a:schemeClr val="tx1"/>
                </a:solidFill>
                <a:latin typeface="Calibri" panose="020F0502020204030204" pitchFamily="34" charset="0"/>
                <a:cs typeface="Calibri" panose="020F0502020204030204" pitchFamily="34" charset="0"/>
              </a:rPr>
              <a:t>05</a:t>
            </a:r>
          </a:p>
          <a:p>
            <a:pPr lvl="0"/>
            <a:endParaRPr lang="fr-FR" sz="1400" dirty="0">
              <a:solidFill>
                <a:schemeClr val="tx1"/>
              </a:solidFill>
              <a:latin typeface="Calibri" panose="020F0502020204030204" pitchFamily="34" charset="0"/>
              <a:cs typeface="Calibri" panose="020F0502020204030204" pitchFamily="34" charset="0"/>
            </a:endParaRPr>
          </a:p>
          <a:p>
            <a:pPr lvl="0"/>
            <a:r>
              <a:rPr lang="fr-FR" sz="1400" b="1" dirty="0">
                <a:solidFill>
                  <a:schemeClr val="tx1"/>
                </a:solidFill>
                <a:latin typeface="Calibri" panose="020F0502020204030204" pitchFamily="34" charset="0"/>
                <a:cs typeface="Calibri" panose="020F0502020204030204" pitchFamily="34" charset="0"/>
                <a:hlinkClick r:id="rId8"/>
              </a:rPr>
              <a:t>Foyer International des Étudiantes</a:t>
            </a:r>
            <a:r>
              <a:rPr lang="fr-FR" sz="1400" dirty="0">
                <a:solidFill>
                  <a:schemeClr val="tx1"/>
                </a:solidFill>
                <a:latin typeface="Calibri" panose="020F0502020204030204" pitchFamily="34" charset="0"/>
                <a:cs typeface="Calibri" panose="020F0502020204030204" pitchFamily="34" charset="0"/>
              </a:rPr>
              <a:t> / 93, bd Saint-Michel 75005 PARIS – Tél.: 01 43 54 49 </a:t>
            </a:r>
            <a:r>
              <a:rPr lang="fr-FR" sz="1400" dirty="0" smtClean="0">
                <a:solidFill>
                  <a:schemeClr val="tx1"/>
                </a:solidFill>
                <a:latin typeface="Calibri" panose="020F0502020204030204" pitchFamily="34" charset="0"/>
                <a:cs typeface="Calibri" panose="020F0502020204030204" pitchFamily="34" charset="0"/>
              </a:rPr>
              <a:t>63</a:t>
            </a:r>
          </a:p>
          <a:p>
            <a:pPr lvl="0"/>
            <a:endParaRPr lang="fr-FR" sz="1400" dirty="0">
              <a:solidFill>
                <a:schemeClr val="tx1"/>
              </a:solidFill>
              <a:latin typeface="Calibri" panose="020F0502020204030204" pitchFamily="34" charset="0"/>
              <a:cs typeface="Calibri" panose="020F0502020204030204" pitchFamily="34" charset="0"/>
            </a:endParaRPr>
          </a:p>
          <a:p>
            <a:pPr lvl="0"/>
            <a:r>
              <a:rPr lang="fr-FR" sz="1400" b="1" dirty="0" smtClean="0">
                <a:solidFill>
                  <a:schemeClr val="tx1"/>
                </a:solidFill>
                <a:latin typeface="Calibri" panose="020F0502020204030204" pitchFamily="34" charset="0"/>
                <a:cs typeface="Calibri" panose="020F0502020204030204" pitchFamily="34" charset="0"/>
                <a:hlinkClick r:id="rId9"/>
              </a:rPr>
              <a:t>Foyer </a:t>
            </a:r>
            <a:r>
              <a:rPr lang="fr-FR" sz="1400" b="1" dirty="0">
                <a:solidFill>
                  <a:schemeClr val="tx1"/>
                </a:solidFill>
                <a:latin typeface="Calibri" panose="020F0502020204030204" pitchFamily="34" charset="0"/>
                <a:cs typeface="Calibri" panose="020F0502020204030204" pitchFamily="34" charset="0"/>
                <a:hlinkClick r:id="rId9"/>
              </a:rPr>
              <a:t>universitaire Les Écoles</a:t>
            </a:r>
            <a:r>
              <a:rPr lang="fr-FR" sz="1400" dirty="0">
                <a:solidFill>
                  <a:schemeClr val="tx1"/>
                </a:solidFill>
                <a:latin typeface="Calibri" panose="020F0502020204030204" pitchFamily="34" charset="0"/>
                <a:cs typeface="Calibri" panose="020F0502020204030204" pitchFamily="34" charset="0"/>
              </a:rPr>
              <a:t> / 36 rue des Écoles 75006 PARIS – Tél.: 01 43 29 09 10 – Mail: </a:t>
            </a:r>
            <a:r>
              <a:rPr lang="fr-FR" sz="1400" dirty="0" smtClean="0">
                <a:solidFill>
                  <a:schemeClr val="tx1"/>
                </a:solidFill>
                <a:latin typeface="Calibri" panose="020F0502020204030204" pitchFamily="34" charset="0"/>
                <a:cs typeface="Calibri" panose="020F0502020204030204" pitchFamily="34" charset="0"/>
                <a:hlinkClick r:id="rId10"/>
              </a:rPr>
              <a:t>inscription.lesecoles@wanadoo.fr</a:t>
            </a:r>
            <a:endParaRPr lang="fr-FR" sz="1400" dirty="0" smtClean="0">
              <a:solidFill>
                <a:schemeClr val="tx1"/>
              </a:solidFill>
              <a:latin typeface="Calibri" panose="020F0502020204030204" pitchFamily="34" charset="0"/>
              <a:cs typeface="Calibri" panose="020F0502020204030204" pitchFamily="34" charset="0"/>
            </a:endParaRPr>
          </a:p>
          <a:p>
            <a:pPr lvl="0"/>
            <a:endParaRPr lang="fr-FR" sz="1200" dirty="0" smtClean="0">
              <a:solidFill>
                <a:schemeClr val="tx1"/>
              </a:solidFill>
              <a:latin typeface="Calibri" panose="020F0502020204030204" pitchFamily="34" charset="0"/>
              <a:cs typeface="Calibri" panose="020F0502020204030204" pitchFamily="34" charset="0"/>
            </a:endParaRPr>
          </a:p>
          <a:p>
            <a:endParaRPr lang="fr-FR" sz="1400" dirty="0">
              <a:solidFill>
                <a:schemeClr val="tx1"/>
              </a:solidFill>
              <a:latin typeface="Calibri" panose="020F0502020204030204" pitchFamily="34" charset="0"/>
              <a:cs typeface="Calibri" panose="020F0502020204030204" pitchFamily="34" charset="0"/>
            </a:endParaRPr>
          </a:p>
        </p:txBody>
      </p:sp>
      <p:sp>
        <p:nvSpPr>
          <p:cNvPr id="6" name="Parchemin vertical 5"/>
          <p:cNvSpPr/>
          <p:nvPr/>
        </p:nvSpPr>
        <p:spPr>
          <a:xfrm rot="10800000" flipH="1" flipV="1">
            <a:off x="581024" y="152401"/>
            <a:ext cx="2619376" cy="1600199"/>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latin typeface="Calibri" panose="020F0502020204030204" pitchFamily="34" charset="0"/>
                <a:cs typeface="Calibri" panose="020F0502020204030204" pitchFamily="34" charset="0"/>
              </a:rPr>
              <a:t>Répertoire des foyers pour étudiants </a:t>
            </a:r>
            <a:r>
              <a:rPr lang="fr-FR" b="1" dirty="0">
                <a:solidFill>
                  <a:schemeClr val="tx1"/>
                </a:solidFill>
                <a:latin typeface="LLG Type" panose="00000500000000000000" pitchFamily="50" charset="0"/>
              </a:rPr>
              <a:t/>
            </a:r>
            <a:br>
              <a:rPr lang="fr-FR" b="1" dirty="0">
                <a:solidFill>
                  <a:schemeClr val="tx1"/>
                </a:solidFill>
                <a:latin typeface="LLG Type" panose="00000500000000000000" pitchFamily="50" charset="0"/>
              </a:rPr>
            </a:br>
            <a:endParaRPr lang="fr-FR" dirty="0">
              <a:solidFill>
                <a:schemeClr val="tx1"/>
              </a:solidFill>
              <a:latin typeface="LLG Type" panose="00000500000000000000" pitchFamily="50" charset="0"/>
            </a:endParaRPr>
          </a:p>
        </p:txBody>
      </p:sp>
    </p:spTree>
    <p:extLst>
      <p:ext uri="{BB962C8B-B14F-4D97-AF65-F5344CB8AC3E}">
        <p14:creationId xmlns:p14="http://schemas.microsoft.com/office/powerpoint/2010/main" val="7680463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85000"/>
          </a:schemeClr>
        </a:solidFill>
        <a:effectLst/>
      </p:bgPr>
    </p:bg>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0BBC1377-C7B4-4FA7-A7A5-8EC6ABE6AB90}" type="slidenum">
              <a:rPr lang="fr-FR"/>
              <a:pPr>
                <a:defRPr/>
              </a:pPr>
              <a:t>11</a:t>
            </a:fld>
            <a:endParaRPr lang="fr-FR" dirty="0"/>
          </a:p>
        </p:txBody>
      </p:sp>
      <p:sp>
        <p:nvSpPr>
          <p:cNvPr id="5" name="ZoneTexte 4"/>
          <p:cNvSpPr txBox="1"/>
          <p:nvPr/>
        </p:nvSpPr>
        <p:spPr>
          <a:xfrm>
            <a:off x="3810000" y="7543800"/>
            <a:ext cx="184731" cy="307777"/>
          </a:xfrm>
          <a:prstGeom prst="rect">
            <a:avLst/>
          </a:prstGeom>
          <a:noFill/>
        </p:spPr>
        <p:txBody>
          <a:bodyPr wrap="none" rtlCol="0">
            <a:spAutoFit/>
          </a:bodyPr>
          <a:lstStyle/>
          <a:p>
            <a:endParaRPr lang="fr-FR" sz="1400" dirty="0">
              <a:latin typeface="LLG Type" panose="00000500000000000000" pitchFamily="50" charset="0"/>
            </a:endParaRPr>
          </a:p>
        </p:txBody>
      </p:sp>
      <p:sp>
        <p:nvSpPr>
          <p:cNvPr id="9" name="Organigramme : Bande perforée 8"/>
          <p:cNvSpPr/>
          <p:nvPr/>
        </p:nvSpPr>
        <p:spPr>
          <a:xfrm>
            <a:off x="457201" y="685800"/>
            <a:ext cx="5257799" cy="9067800"/>
          </a:xfrm>
          <a:prstGeom prst="flowChartPunched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1200" u="sng" dirty="0" smtClean="0">
              <a:solidFill>
                <a:schemeClr val="tx1"/>
              </a:solidFill>
              <a:latin typeface="Calibri" panose="020F0502020204030204" pitchFamily="34" charset="0"/>
              <a:cs typeface="Calibri" panose="020F0502020204030204" pitchFamily="34" charset="0"/>
            </a:endParaRPr>
          </a:p>
          <a:p>
            <a:r>
              <a:rPr lang="fr-FR" sz="1400" b="1" u="sng" dirty="0">
                <a:solidFill>
                  <a:schemeClr val="tx1"/>
                </a:solidFill>
                <a:latin typeface="Calibri" panose="020F0502020204030204" pitchFamily="34" charset="0"/>
                <a:cs typeface="Calibri" panose="020F0502020204030204" pitchFamily="34" charset="0"/>
              </a:rPr>
              <a:t>L’association Maisons des Jeunes Talents </a:t>
            </a:r>
            <a:r>
              <a:rPr lang="fr-FR" sz="1400" dirty="0">
                <a:solidFill>
                  <a:schemeClr val="tx1"/>
                </a:solidFill>
                <a:latin typeface="Calibri" panose="020F0502020204030204" pitchFamily="34" charset="0"/>
                <a:cs typeface="Calibri" panose="020F0502020204030204" pitchFamily="34" charset="0"/>
              </a:rPr>
              <a:t>propose à des étudiant(e)s boursier(e)s en première et/ou deuxième année de CPGE un hébergement gratuit à Paris ainsi qu’un accompagnement humain, académique et préprofessionnel. </a:t>
            </a:r>
            <a:endParaRPr lang="fr-FR" sz="1400" dirty="0" smtClean="0">
              <a:solidFill>
                <a:schemeClr val="tx1"/>
              </a:solidFill>
              <a:latin typeface="Calibri" panose="020F0502020204030204" pitchFamily="34" charset="0"/>
              <a:cs typeface="Calibri" panose="020F0502020204030204" pitchFamily="34" charset="0"/>
            </a:endParaRPr>
          </a:p>
          <a:p>
            <a:r>
              <a:rPr lang="fr-FR" sz="1400" dirty="0">
                <a:solidFill>
                  <a:schemeClr val="tx1"/>
                </a:solidFill>
                <a:latin typeface="Calibri" panose="020F0502020204030204" pitchFamily="34" charset="0"/>
                <a:cs typeface="Calibri" panose="020F0502020204030204" pitchFamily="34" charset="0"/>
              </a:rPr>
              <a:t>Le dossier de candidature est à remplir à partir du mois d’avril sur « </a:t>
            </a:r>
            <a:r>
              <a:rPr lang="fr-FR" sz="1400" b="1" dirty="0">
                <a:solidFill>
                  <a:schemeClr val="tx1"/>
                </a:solidFill>
                <a:latin typeface="Calibri" panose="020F0502020204030204" pitchFamily="34" charset="0"/>
                <a:cs typeface="Calibri" panose="020F0502020204030204" pitchFamily="34" charset="0"/>
                <a:hlinkClick r:id="rId2"/>
              </a:rPr>
              <a:t>Maisons des Jeunes Talents</a:t>
            </a:r>
            <a:r>
              <a:rPr lang="fr-FR" sz="1400" dirty="0">
                <a:solidFill>
                  <a:schemeClr val="tx1"/>
                </a:solidFill>
                <a:latin typeface="Calibri" panose="020F0502020204030204" pitchFamily="34" charset="0"/>
                <a:cs typeface="Calibri" panose="020F0502020204030204" pitchFamily="34" charset="0"/>
              </a:rPr>
              <a:t> » .</a:t>
            </a:r>
          </a:p>
          <a:p>
            <a:r>
              <a:rPr lang="fr-FR" sz="1400" dirty="0">
                <a:solidFill>
                  <a:schemeClr val="tx1"/>
                </a:solidFill>
                <a:latin typeface="Calibri" panose="020F0502020204030204" pitchFamily="34" charset="0"/>
                <a:cs typeface="Calibri" panose="020F0502020204030204" pitchFamily="34" charset="0"/>
              </a:rPr>
              <a:t>https://fondation.groupelbpam.com/fondation-groupe-lbp-am/maisons-des-jeunes-talents-qui-sommes-nous/</a:t>
            </a:r>
          </a:p>
          <a:p>
            <a:r>
              <a:rPr lang="fr-FR" sz="1400" dirty="0">
                <a:solidFill>
                  <a:schemeClr val="tx1"/>
                </a:solidFill>
                <a:latin typeface="Calibri" panose="020F0502020204030204" pitchFamily="34" charset="0"/>
                <a:cs typeface="Calibri" panose="020F0502020204030204" pitchFamily="34" charset="0"/>
              </a:rPr>
              <a:t>Pour plus de renseignements, contacter Tanguy JACOB au 06 09 52 77 40</a:t>
            </a:r>
          </a:p>
          <a:p>
            <a:pPr lvl="0"/>
            <a:endParaRPr lang="fr-FR" sz="1400" u="sng" dirty="0" smtClean="0">
              <a:solidFill>
                <a:schemeClr val="tx1"/>
              </a:solidFill>
              <a:latin typeface="Calibri" panose="020F0502020204030204" pitchFamily="34" charset="0"/>
              <a:cs typeface="Calibri" panose="020F0502020204030204" pitchFamily="34" charset="0"/>
            </a:endParaRPr>
          </a:p>
          <a:p>
            <a:pPr lvl="0"/>
            <a:endParaRPr lang="fr-FR" sz="1400" u="sng" dirty="0">
              <a:solidFill>
                <a:schemeClr val="tx1"/>
              </a:solidFill>
              <a:latin typeface="Calibri" panose="020F0502020204030204" pitchFamily="34" charset="0"/>
              <a:cs typeface="Calibri" panose="020F0502020204030204" pitchFamily="34" charset="0"/>
            </a:endParaRPr>
          </a:p>
          <a:p>
            <a:pPr lvl="0"/>
            <a:r>
              <a:rPr lang="fr-FR" sz="1400" b="1" u="sng" dirty="0">
                <a:solidFill>
                  <a:schemeClr val="tx1"/>
                </a:solidFill>
                <a:latin typeface="Calibri" panose="020F0502020204030204" pitchFamily="34" charset="0"/>
                <a:cs typeface="Calibri" panose="020F0502020204030204" pitchFamily="34" charset="0"/>
              </a:rPr>
              <a:t>Le Colette Club</a:t>
            </a:r>
          </a:p>
          <a:p>
            <a:r>
              <a:rPr lang="fr-FR" sz="1400" dirty="0">
                <a:solidFill>
                  <a:schemeClr val="tx1"/>
                </a:solidFill>
                <a:latin typeface="Calibri" panose="020F0502020204030204" pitchFamily="34" charset="0"/>
                <a:cs typeface="Calibri" panose="020F0502020204030204" pitchFamily="34" charset="0"/>
              </a:rPr>
              <a:t>Des solutions d’habitat intergénérationnel peuvent aussi être proposées, en contactant par exemple le Colette Club (</a:t>
            </a:r>
            <a:r>
              <a:rPr lang="fr-FR" sz="1400" b="1" dirty="0" err="1">
                <a:solidFill>
                  <a:schemeClr val="tx1"/>
                </a:solidFill>
                <a:latin typeface="Calibri" panose="020F0502020204030204" pitchFamily="34" charset="0"/>
                <a:cs typeface="Calibri" panose="020F0502020204030204" pitchFamily="34" charset="0"/>
                <a:hlinkClick r:id="rId3"/>
              </a:rPr>
              <a:t>bonjour@colette.club</a:t>
            </a:r>
            <a:r>
              <a:rPr lang="fr-FR" sz="1400" dirty="0">
                <a:solidFill>
                  <a:schemeClr val="tx1"/>
                </a:solidFill>
                <a:latin typeface="Calibri" panose="020F0502020204030204" pitchFamily="34" charset="0"/>
                <a:cs typeface="Calibri" panose="020F0502020204030204" pitchFamily="34" charset="0"/>
              </a:rPr>
              <a:t> ou 01.86.65.47.97.).</a:t>
            </a:r>
          </a:p>
          <a:p>
            <a:endParaRPr lang="fr-FR" sz="1400" dirty="0">
              <a:solidFill>
                <a:schemeClr val="tx1"/>
              </a:solidFill>
              <a:latin typeface="LLG Type" panose="00000500000000000000" pitchFamily="50" charset="0"/>
            </a:endParaRPr>
          </a:p>
        </p:txBody>
      </p:sp>
      <p:sp>
        <p:nvSpPr>
          <p:cNvPr id="6" name="Parchemin vertical 5"/>
          <p:cNvSpPr/>
          <p:nvPr/>
        </p:nvSpPr>
        <p:spPr>
          <a:xfrm rot="10800000" flipH="1" flipV="1">
            <a:off x="581024" y="152401"/>
            <a:ext cx="2162175" cy="1676399"/>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latin typeface="Calibri" panose="020F0502020204030204" pitchFamily="34" charset="0"/>
                <a:cs typeface="Calibri" panose="020F0502020204030204" pitchFamily="34" charset="0"/>
              </a:rPr>
              <a:t>Les associations offrant des possibilités de logement</a:t>
            </a:r>
            <a:endParaRPr lang="fr-FR"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50951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85000"/>
          </a:schemeClr>
        </a:solidFill>
        <a:effectLst/>
      </p:bgPr>
    </p:bg>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0BBC1377-C7B4-4FA7-A7A5-8EC6ABE6AB90}" type="slidenum">
              <a:rPr lang="fr-FR"/>
              <a:pPr>
                <a:defRPr/>
              </a:pPr>
              <a:t>12</a:t>
            </a:fld>
            <a:endParaRPr lang="fr-FR" dirty="0"/>
          </a:p>
        </p:txBody>
      </p:sp>
      <p:sp>
        <p:nvSpPr>
          <p:cNvPr id="5" name="ZoneTexte 4"/>
          <p:cNvSpPr txBox="1"/>
          <p:nvPr/>
        </p:nvSpPr>
        <p:spPr>
          <a:xfrm>
            <a:off x="3810000" y="7543800"/>
            <a:ext cx="184731" cy="307777"/>
          </a:xfrm>
          <a:prstGeom prst="rect">
            <a:avLst/>
          </a:prstGeom>
          <a:noFill/>
        </p:spPr>
        <p:txBody>
          <a:bodyPr wrap="none" rtlCol="0">
            <a:spAutoFit/>
          </a:bodyPr>
          <a:lstStyle/>
          <a:p>
            <a:endParaRPr lang="fr-FR" sz="1400" dirty="0">
              <a:latin typeface="LLG Type" panose="00000500000000000000" pitchFamily="50" charset="0"/>
            </a:endParaRPr>
          </a:p>
        </p:txBody>
      </p:sp>
      <p:sp>
        <p:nvSpPr>
          <p:cNvPr id="6" name="Parchemin vertical 5"/>
          <p:cNvSpPr/>
          <p:nvPr/>
        </p:nvSpPr>
        <p:spPr>
          <a:xfrm rot="10800000" flipH="1" flipV="1">
            <a:off x="914400" y="1295400"/>
            <a:ext cx="4676776" cy="5333999"/>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600" b="1" dirty="0" smtClean="0">
                <a:solidFill>
                  <a:schemeClr val="tx1"/>
                </a:solidFill>
                <a:latin typeface="Calibri" panose="020F0502020204030204" pitchFamily="34" charset="0"/>
                <a:cs typeface="Calibri" panose="020F0502020204030204" pitchFamily="34" charset="0"/>
              </a:rPr>
              <a:t>Les aides</a:t>
            </a:r>
            <a:endParaRPr lang="fr-FR" sz="36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367778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85000"/>
          </a:schemeClr>
        </a:solidFill>
        <a:effectLst/>
      </p:bgPr>
    </p:bg>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0BBC1377-C7B4-4FA7-A7A5-8EC6ABE6AB90}" type="slidenum">
              <a:rPr lang="fr-FR"/>
              <a:pPr>
                <a:defRPr/>
              </a:pPr>
              <a:t>13</a:t>
            </a:fld>
            <a:endParaRPr lang="fr-FR" dirty="0"/>
          </a:p>
        </p:txBody>
      </p:sp>
      <p:sp>
        <p:nvSpPr>
          <p:cNvPr id="5" name="ZoneTexte 4"/>
          <p:cNvSpPr txBox="1"/>
          <p:nvPr/>
        </p:nvSpPr>
        <p:spPr>
          <a:xfrm>
            <a:off x="3810000" y="7543800"/>
            <a:ext cx="184731" cy="307777"/>
          </a:xfrm>
          <a:prstGeom prst="rect">
            <a:avLst/>
          </a:prstGeom>
          <a:noFill/>
        </p:spPr>
        <p:txBody>
          <a:bodyPr wrap="none" rtlCol="0">
            <a:spAutoFit/>
          </a:bodyPr>
          <a:lstStyle/>
          <a:p>
            <a:endParaRPr lang="fr-FR" sz="1400" dirty="0">
              <a:latin typeface="LLG Type" panose="00000500000000000000" pitchFamily="50" charset="0"/>
            </a:endParaRPr>
          </a:p>
        </p:txBody>
      </p:sp>
      <p:sp>
        <p:nvSpPr>
          <p:cNvPr id="9" name="Organigramme : Bande perforée 8"/>
          <p:cNvSpPr/>
          <p:nvPr/>
        </p:nvSpPr>
        <p:spPr>
          <a:xfrm>
            <a:off x="990600" y="2819400"/>
            <a:ext cx="4800599" cy="6858000"/>
          </a:xfrm>
          <a:prstGeom prst="flowChartPunched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fr-FR" u="sng" dirty="0" smtClean="0">
                <a:solidFill>
                  <a:schemeClr val="tx1"/>
                </a:solidFill>
                <a:latin typeface="Calibri" panose="020F0502020204030204" pitchFamily="34" charset="0"/>
                <a:cs typeface="Calibri" panose="020F0502020204030204" pitchFamily="34" charset="0"/>
              </a:rPr>
              <a:t>Les associations de Parents d’élèves :</a:t>
            </a:r>
          </a:p>
          <a:p>
            <a:pPr lvl="0"/>
            <a:endParaRPr lang="fr-FR" dirty="0">
              <a:solidFill>
                <a:schemeClr val="tx1"/>
              </a:solidFill>
              <a:latin typeface="Calibri" panose="020F0502020204030204" pitchFamily="34" charset="0"/>
              <a:cs typeface="Calibri" panose="020F0502020204030204" pitchFamily="34" charset="0"/>
            </a:endParaRPr>
          </a:p>
          <a:p>
            <a:r>
              <a:rPr lang="fr-FR" u="sng" dirty="0" smtClean="0">
                <a:latin typeface="Calibri" panose="020F0502020204030204" pitchFamily="34" charset="0"/>
                <a:cs typeface="Calibri" panose="020F0502020204030204" pitchFamily="34" charset="0"/>
                <a:hlinkClick r:id="rId2"/>
              </a:rPr>
              <a:t>La PEEP</a:t>
            </a:r>
          </a:p>
          <a:p>
            <a:r>
              <a:rPr lang="fr-FR" u="sng" dirty="0" smtClean="0">
                <a:latin typeface="Calibri" panose="020F0502020204030204" pitchFamily="34" charset="0"/>
                <a:cs typeface="Calibri" panose="020F0502020204030204" pitchFamily="34" charset="0"/>
                <a:hlinkClick r:id="rId2"/>
              </a:rPr>
              <a:t>https</a:t>
            </a:r>
            <a:r>
              <a:rPr lang="fr-FR" u="sng" dirty="0">
                <a:latin typeface="Calibri" panose="020F0502020204030204" pitchFamily="34" charset="0"/>
                <a:cs typeface="Calibri" panose="020F0502020204030204" pitchFamily="34" charset="0"/>
                <a:hlinkClick r:id="rId2"/>
              </a:rPr>
              <a:t>://peepllg.fr</a:t>
            </a:r>
            <a:r>
              <a:rPr lang="fr-FR" u="sng" dirty="0" smtClean="0">
                <a:latin typeface="Calibri" panose="020F0502020204030204" pitchFamily="34" charset="0"/>
                <a:cs typeface="Calibri" panose="020F0502020204030204" pitchFamily="34" charset="0"/>
                <a:hlinkClick r:id="rId2"/>
              </a:rPr>
              <a:t>/</a:t>
            </a:r>
            <a:endParaRPr lang="fr-FR" u="sng" dirty="0" smtClean="0">
              <a:latin typeface="Calibri" panose="020F0502020204030204" pitchFamily="34" charset="0"/>
              <a:cs typeface="Calibri" panose="020F0502020204030204" pitchFamily="34" charset="0"/>
            </a:endParaRPr>
          </a:p>
          <a:p>
            <a:endParaRPr lang="fr-FR" u="sng" dirty="0" smtClean="0">
              <a:latin typeface="Calibri" panose="020F0502020204030204" pitchFamily="34" charset="0"/>
              <a:cs typeface="Calibri" panose="020F0502020204030204" pitchFamily="34" charset="0"/>
            </a:endParaRPr>
          </a:p>
          <a:p>
            <a:r>
              <a:rPr lang="fr-FR" u="sng" dirty="0" smtClean="0">
                <a:solidFill>
                  <a:schemeClr val="tx1"/>
                </a:solidFill>
                <a:latin typeface="Calibri" panose="020F0502020204030204" pitchFamily="34" charset="0"/>
                <a:cs typeface="Calibri" panose="020F0502020204030204" pitchFamily="34" charset="0"/>
              </a:rPr>
              <a:t>La FCPE</a:t>
            </a:r>
          </a:p>
          <a:p>
            <a:pPr lvl="0"/>
            <a:r>
              <a:rPr lang="fr-FR" dirty="0">
                <a:solidFill>
                  <a:schemeClr val="tx1"/>
                </a:solidFill>
                <a:latin typeface="Calibri" panose="020F0502020204030204" pitchFamily="34" charset="0"/>
                <a:cs typeface="Calibri" panose="020F0502020204030204" pitchFamily="34" charset="0"/>
                <a:hlinkClick r:id="rId3"/>
              </a:rPr>
              <a:t>https://www.fcpellg.fr</a:t>
            </a:r>
            <a:r>
              <a:rPr lang="fr-FR" dirty="0" smtClean="0">
                <a:solidFill>
                  <a:schemeClr val="tx1"/>
                </a:solidFill>
                <a:latin typeface="Calibri" panose="020F0502020204030204" pitchFamily="34" charset="0"/>
                <a:cs typeface="Calibri" panose="020F0502020204030204" pitchFamily="34" charset="0"/>
                <a:hlinkClick r:id="rId3"/>
              </a:rPr>
              <a:t>/</a:t>
            </a:r>
            <a:endParaRPr lang="fr-FR" dirty="0" smtClean="0">
              <a:solidFill>
                <a:schemeClr val="tx1"/>
              </a:solidFill>
              <a:latin typeface="Calibri" panose="020F0502020204030204" pitchFamily="34" charset="0"/>
              <a:cs typeface="Calibri" panose="020F0502020204030204" pitchFamily="34" charset="0"/>
            </a:endParaRPr>
          </a:p>
          <a:p>
            <a:endParaRPr lang="fr-FR" dirty="0">
              <a:solidFill>
                <a:schemeClr val="tx1"/>
              </a:solidFill>
              <a:latin typeface="Calibri" panose="020F0502020204030204" pitchFamily="34" charset="0"/>
              <a:cs typeface="Calibri" panose="020F0502020204030204" pitchFamily="34" charset="0"/>
            </a:endParaRPr>
          </a:p>
          <a:p>
            <a:pPr lvl="0"/>
            <a:r>
              <a:rPr lang="fr-FR" u="sng" dirty="0" smtClean="0">
                <a:solidFill>
                  <a:schemeClr val="tx1"/>
                </a:solidFill>
                <a:latin typeface="Calibri" panose="020F0502020204030204" pitchFamily="34" charset="0"/>
                <a:cs typeface="Calibri" panose="020F0502020204030204" pitchFamily="34" charset="0"/>
              </a:rPr>
              <a:t>L’Association </a:t>
            </a:r>
            <a:r>
              <a:rPr lang="fr-FR" u="sng" dirty="0">
                <a:solidFill>
                  <a:schemeClr val="tx1"/>
                </a:solidFill>
                <a:latin typeface="Calibri" panose="020F0502020204030204" pitchFamily="34" charset="0"/>
                <a:cs typeface="Calibri" panose="020F0502020204030204" pitchFamily="34" charset="0"/>
              </a:rPr>
              <a:t>des anciens élèves du lycée </a:t>
            </a:r>
            <a:r>
              <a:rPr lang="fr-FR" u="sng" dirty="0" smtClean="0">
                <a:solidFill>
                  <a:schemeClr val="tx1"/>
                </a:solidFill>
                <a:latin typeface="Calibri" panose="020F0502020204030204" pitchFamily="34" charset="0"/>
                <a:cs typeface="Calibri" panose="020F0502020204030204" pitchFamily="34" charset="0"/>
              </a:rPr>
              <a:t>Louis-le-Grand</a:t>
            </a:r>
          </a:p>
          <a:p>
            <a:pPr lvl="0"/>
            <a:endParaRPr lang="fr-FR" dirty="0">
              <a:solidFill>
                <a:schemeClr val="tx1"/>
              </a:solidFill>
              <a:latin typeface="Calibri" panose="020F0502020204030204" pitchFamily="34" charset="0"/>
              <a:cs typeface="Calibri" panose="020F0502020204030204" pitchFamily="34" charset="0"/>
            </a:endParaRPr>
          </a:p>
          <a:p>
            <a:pPr lvl="0"/>
            <a:r>
              <a:rPr lang="fr-FR" dirty="0">
                <a:solidFill>
                  <a:schemeClr val="tx1"/>
                </a:solidFill>
                <a:latin typeface="Calibri" panose="020F0502020204030204" pitchFamily="34" charset="0"/>
                <a:cs typeface="Calibri" panose="020F0502020204030204" pitchFamily="34" charset="0"/>
              </a:rPr>
              <a:t>https://www.louis-le-grand.fr/</a:t>
            </a:r>
          </a:p>
          <a:p>
            <a:endParaRPr lang="fr-FR" dirty="0"/>
          </a:p>
          <a:p>
            <a:pPr lvl="0"/>
            <a:endParaRPr lang="fr-FR" dirty="0">
              <a:solidFill>
                <a:schemeClr val="tx1"/>
              </a:solidFill>
            </a:endParaRPr>
          </a:p>
        </p:txBody>
      </p:sp>
      <p:sp>
        <p:nvSpPr>
          <p:cNvPr id="6" name="Parchemin vertical 5"/>
          <p:cNvSpPr/>
          <p:nvPr/>
        </p:nvSpPr>
        <p:spPr>
          <a:xfrm rot="10800000" flipH="1" flipV="1">
            <a:off x="581024" y="152401"/>
            <a:ext cx="2162175" cy="1676399"/>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latin typeface="Calibri" panose="020F0502020204030204" pitchFamily="34" charset="0"/>
                <a:cs typeface="Calibri" panose="020F0502020204030204" pitchFamily="34" charset="0"/>
              </a:rPr>
              <a:t>Les associations</a:t>
            </a:r>
            <a:endParaRPr lang="fr-FR"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565346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85000"/>
          </a:schemeClr>
        </a:solidFill>
        <a:effectLst/>
      </p:bgPr>
    </p:bg>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0BBC1377-C7B4-4FA7-A7A5-8EC6ABE6AB90}" type="slidenum">
              <a:rPr lang="fr-FR"/>
              <a:pPr>
                <a:defRPr/>
              </a:pPr>
              <a:t>14</a:t>
            </a:fld>
            <a:endParaRPr lang="fr-FR" dirty="0"/>
          </a:p>
        </p:txBody>
      </p:sp>
      <p:sp>
        <p:nvSpPr>
          <p:cNvPr id="5" name="ZoneTexte 4"/>
          <p:cNvSpPr txBox="1"/>
          <p:nvPr/>
        </p:nvSpPr>
        <p:spPr>
          <a:xfrm>
            <a:off x="3810000" y="7543800"/>
            <a:ext cx="184731" cy="307777"/>
          </a:xfrm>
          <a:prstGeom prst="rect">
            <a:avLst/>
          </a:prstGeom>
          <a:noFill/>
        </p:spPr>
        <p:txBody>
          <a:bodyPr wrap="none" rtlCol="0">
            <a:spAutoFit/>
          </a:bodyPr>
          <a:lstStyle/>
          <a:p>
            <a:endParaRPr lang="fr-FR" sz="1400" dirty="0">
              <a:latin typeface="LLG Type" panose="00000500000000000000" pitchFamily="50" charset="0"/>
            </a:endParaRPr>
          </a:p>
        </p:txBody>
      </p:sp>
      <p:sp>
        <p:nvSpPr>
          <p:cNvPr id="9" name="Organigramme : Bande perforée 8"/>
          <p:cNvSpPr/>
          <p:nvPr/>
        </p:nvSpPr>
        <p:spPr>
          <a:xfrm>
            <a:off x="990600" y="2819400"/>
            <a:ext cx="4800599" cy="6858000"/>
          </a:xfrm>
          <a:prstGeom prst="flowChartPunched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dirty="0" smtClean="0">
                <a:solidFill>
                  <a:schemeClr val="tx1"/>
                </a:solidFill>
                <a:latin typeface="Calibri" panose="020F0502020204030204" pitchFamily="34" charset="0"/>
                <a:cs typeface="Calibri" panose="020F0502020204030204" pitchFamily="34" charset="0"/>
              </a:rPr>
              <a:t>Associations et fondations constituent des formes juridiques apparentées et appropriées à la mise en œuvre d’actions en faveur de l’aide et de l’ouverture sociale de l’établissement dans la mesure où elles permettent de collecter des ressources de diverse nature: subventions publiques,  dons, donations et legs</a:t>
            </a:r>
          </a:p>
          <a:p>
            <a:endParaRPr lang="fr-FR" sz="1400" dirty="0" smtClean="0">
              <a:solidFill>
                <a:schemeClr val="tx1"/>
              </a:solidFill>
              <a:latin typeface="Calibri" panose="020F0502020204030204" pitchFamily="34" charset="0"/>
              <a:cs typeface="Calibri" panose="020F0502020204030204" pitchFamily="34" charset="0"/>
            </a:endParaRPr>
          </a:p>
          <a:p>
            <a:r>
              <a:rPr lang="fr-FR" sz="1400" dirty="0">
                <a:solidFill>
                  <a:schemeClr val="tx1"/>
                </a:solidFill>
                <a:latin typeface="Calibri" panose="020F0502020204030204" pitchFamily="34" charset="0"/>
                <a:cs typeface="Calibri" panose="020F0502020204030204" pitchFamily="34" charset="0"/>
              </a:rPr>
              <a:t>C</a:t>
            </a:r>
            <a:r>
              <a:rPr lang="fr-FR" sz="1400" dirty="0" smtClean="0">
                <a:solidFill>
                  <a:schemeClr val="tx1"/>
                </a:solidFill>
                <a:latin typeface="Calibri" panose="020F0502020204030204" pitchFamily="34" charset="0"/>
                <a:cs typeface="Calibri" panose="020F0502020204030204" pitchFamily="34" charset="0"/>
              </a:rPr>
              <a:t>ela en vue de la réalisation de leur objet social.</a:t>
            </a:r>
          </a:p>
          <a:p>
            <a:endParaRPr lang="fr-FR" dirty="0"/>
          </a:p>
          <a:p>
            <a:pPr lvl="0"/>
            <a:endParaRPr lang="fr-FR" dirty="0">
              <a:solidFill>
                <a:schemeClr val="tx1"/>
              </a:solidFill>
            </a:endParaRPr>
          </a:p>
        </p:txBody>
      </p:sp>
      <p:sp>
        <p:nvSpPr>
          <p:cNvPr id="6" name="Parchemin vertical 5"/>
          <p:cNvSpPr/>
          <p:nvPr/>
        </p:nvSpPr>
        <p:spPr>
          <a:xfrm rot="10800000" flipH="1" flipV="1">
            <a:off x="457200" y="228600"/>
            <a:ext cx="2162175" cy="1676399"/>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latin typeface="Calibri" panose="020F0502020204030204" pitchFamily="34" charset="0"/>
                <a:cs typeface="Calibri" panose="020F0502020204030204" pitchFamily="34" charset="0"/>
              </a:rPr>
              <a:t>Les fondations</a:t>
            </a:r>
            <a:endParaRPr lang="fr-FR"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733062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85000"/>
          </a:schemeClr>
        </a:solidFill>
        <a:effectLst/>
      </p:bgPr>
    </p:bg>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0BBC1377-C7B4-4FA7-A7A5-8EC6ABE6AB90}" type="slidenum">
              <a:rPr lang="fr-FR"/>
              <a:pPr>
                <a:defRPr/>
              </a:pPr>
              <a:t>15</a:t>
            </a:fld>
            <a:endParaRPr lang="fr-FR" dirty="0"/>
          </a:p>
        </p:txBody>
      </p:sp>
      <p:sp>
        <p:nvSpPr>
          <p:cNvPr id="5" name="ZoneTexte 4"/>
          <p:cNvSpPr txBox="1"/>
          <p:nvPr/>
        </p:nvSpPr>
        <p:spPr>
          <a:xfrm>
            <a:off x="3810000" y="7543800"/>
            <a:ext cx="184731" cy="307777"/>
          </a:xfrm>
          <a:prstGeom prst="rect">
            <a:avLst/>
          </a:prstGeom>
          <a:noFill/>
        </p:spPr>
        <p:txBody>
          <a:bodyPr wrap="none" rtlCol="0">
            <a:spAutoFit/>
          </a:bodyPr>
          <a:lstStyle/>
          <a:p>
            <a:endParaRPr lang="fr-FR" sz="1400" dirty="0">
              <a:latin typeface="LLG Type" panose="00000500000000000000" pitchFamily="50" charset="0"/>
            </a:endParaRPr>
          </a:p>
        </p:txBody>
      </p:sp>
      <p:sp>
        <p:nvSpPr>
          <p:cNvPr id="9" name="Organigramme : Bande perforée 8"/>
          <p:cNvSpPr/>
          <p:nvPr/>
        </p:nvSpPr>
        <p:spPr>
          <a:xfrm>
            <a:off x="152400" y="838200"/>
            <a:ext cx="6096000" cy="8915400"/>
          </a:xfrm>
          <a:prstGeom prst="flowChartPunched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1200" dirty="0" smtClean="0">
              <a:solidFill>
                <a:schemeClr val="tx1"/>
              </a:solidFill>
              <a:latin typeface="LLG Type" panose="00000500000000000000" pitchFamily="50" charset="0"/>
            </a:endParaRPr>
          </a:p>
          <a:p>
            <a:endParaRPr lang="fr-FR" sz="1200" dirty="0">
              <a:solidFill>
                <a:schemeClr val="tx1"/>
              </a:solidFill>
              <a:latin typeface="LLG Type" panose="00000500000000000000" pitchFamily="50" charset="0"/>
            </a:endParaRPr>
          </a:p>
          <a:p>
            <a:endParaRPr lang="fr-FR" sz="1200" dirty="0" smtClean="0">
              <a:solidFill>
                <a:schemeClr val="tx1"/>
              </a:solidFill>
              <a:latin typeface="LLG Type" panose="00000500000000000000" pitchFamily="50" charset="0"/>
            </a:endParaRPr>
          </a:p>
          <a:p>
            <a:endParaRPr lang="fr-FR" sz="1200" dirty="0" smtClean="0">
              <a:solidFill>
                <a:schemeClr val="tx1"/>
              </a:solidFill>
              <a:latin typeface="LLG Type" panose="00000500000000000000" pitchFamily="50" charset="0"/>
            </a:endParaRPr>
          </a:p>
          <a:p>
            <a:r>
              <a:rPr lang="fr-FR" sz="1400" dirty="0" smtClean="0">
                <a:solidFill>
                  <a:schemeClr val="tx1"/>
                </a:solidFill>
                <a:latin typeface="Calibri" panose="020F0502020204030204" pitchFamily="34" charset="0"/>
                <a:cs typeface="Calibri" panose="020F0502020204030204" pitchFamily="34" charset="0"/>
              </a:rPr>
              <a:t>La </a:t>
            </a:r>
            <a:r>
              <a:rPr lang="fr-FR" sz="1400" dirty="0">
                <a:solidFill>
                  <a:schemeClr val="tx1"/>
                </a:solidFill>
                <a:latin typeface="Calibri" panose="020F0502020204030204" pitchFamily="34" charset="0"/>
                <a:cs typeface="Calibri" panose="020F0502020204030204" pitchFamily="34" charset="0"/>
              </a:rPr>
              <a:t>Fondation du </a:t>
            </a:r>
            <a:r>
              <a:rPr lang="fr-FR" sz="1400" dirty="0" smtClean="0">
                <a:solidFill>
                  <a:schemeClr val="tx1"/>
                </a:solidFill>
                <a:latin typeface="Calibri" panose="020F0502020204030204" pitchFamily="34" charset="0"/>
                <a:cs typeface="Calibri" panose="020F0502020204030204" pitchFamily="34" charset="0"/>
              </a:rPr>
              <a:t>lycée </a:t>
            </a:r>
            <a:r>
              <a:rPr lang="fr-FR" sz="1400" dirty="0">
                <a:solidFill>
                  <a:schemeClr val="tx1"/>
                </a:solidFill>
                <a:latin typeface="Calibri" panose="020F0502020204030204" pitchFamily="34" charset="0"/>
                <a:cs typeface="Calibri" panose="020F0502020204030204" pitchFamily="34" charset="0"/>
              </a:rPr>
              <a:t>Louis-le-Grand est une </a:t>
            </a:r>
            <a:r>
              <a:rPr lang="fr-FR" sz="1400" dirty="0" smtClean="0">
                <a:solidFill>
                  <a:schemeClr val="tx1"/>
                </a:solidFill>
                <a:latin typeface="Calibri" panose="020F0502020204030204" pitchFamily="34" charset="0"/>
                <a:cs typeface="Calibri" panose="020F0502020204030204" pitchFamily="34" charset="0"/>
              </a:rPr>
              <a:t>œuvre </a:t>
            </a:r>
            <a:r>
              <a:rPr lang="fr-FR" sz="1400" b="1" dirty="0">
                <a:solidFill>
                  <a:schemeClr val="tx1"/>
                </a:solidFill>
                <a:latin typeface="Calibri" panose="020F0502020204030204" pitchFamily="34" charset="0"/>
                <a:cs typeface="Calibri" panose="020F0502020204030204" pitchFamily="34" charset="0"/>
              </a:rPr>
              <a:t>philanthropique </a:t>
            </a:r>
            <a:r>
              <a:rPr lang="fr-FR" sz="1400" dirty="0">
                <a:solidFill>
                  <a:schemeClr val="tx1"/>
                </a:solidFill>
                <a:latin typeface="Calibri" panose="020F0502020204030204" pitchFamily="34" charset="0"/>
                <a:cs typeface="Calibri" panose="020F0502020204030204" pitchFamily="34" charset="0"/>
              </a:rPr>
              <a:t>dont les actions sont financées par </a:t>
            </a:r>
            <a:r>
              <a:rPr lang="fr-FR" sz="1400" dirty="0" smtClean="0">
                <a:solidFill>
                  <a:schemeClr val="tx1"/>
                </a:solidFill>
                <a:latin typeface="Calibri" panose="020F0502020204030204" pitchFamily="34" charset="0"/>
                <a:cs typeface="Calibri" panose="020F0502020204030204" pitchFamily="34" charset="0"/>
              </a:rPr>
              <a:t>des </a:t>
            </a:r>
            <a:r>
              <a:rPr lang="fr-FR" sz="1400" b="1" dirty="0" smtClean="0">
                <a:solidFill>
                  <a:schemeClr val="tx1"/>
                </a:solidFill>
                <a:latin typeface="Calibri" panose="020F0502020204030204" pitchFamily="34" charset="0"/>
                <a:cs typeface="Calibri" panose="020F0502020204030204" pitchFamily="34" charset="0"/>
              </a:rPr>
              <a:t>dons </a:t>
            </a:r>
            <a:r>
              <a:rPr lang="fr-FR" sz="1400" dirty="0">
                <a:solidFill>
                  <a:schemeClr val="tx1"/>
                </a:solidFill>
                <a:latin typeface="Calibri" panose="020F0502020204030204" pitchFamily="34" charset="0"/>
                <a:cs typeface="Calibri" panose="020F0502020204030204" pitchFamily="34" charset="0"/>
              </a:rPr>
              <a:t>librement consentis par des acteurs privés</a:t>
            </a:r>
            <a:r>
              <a:rPr lang="fr-FR" sz="1400" dirty="0" smtClean="0">
                <a:solidFill>
                  <a:schemeClr val="tx1"/>
                </a:solidFill>
                <a:latin typeface="Calibri" panose="020F0502020204030204" pitchFamily="34" charset="0"/>
                <a:cs typeface="Calibri" panose="020F0502020204030204" pitchFamily="34" charset="0"/>
              </a:rPr>
              <a:t>.</a:t>
            </a:r>
          </a:p>
          <a:p>
            <a:r>
              <a:rPr lang="fr-FR" sz="1400" dirty="0" smtClean="0">
                <a:solidFill>
                  <a:schemeClr val="tx1"/>
                </a:solidFill>
                <a:latin typeface="Calibri" panose="020F0502020204030204" pitchFamily="34" charset="0"/>
                <a:cs typeface="Calibri" panose="020F0502020204030204" pitchFamily="34" charset="0"/>
              </a:rPr>
              <a:t>Sa déléguée générale est Madame Anne </a:t>
            </a:r>
            <a:r>
              <a:rPr lang="fr-FR" sz="1400" dirty="0" err="1" smtClean="0">
                <a:solidFill>
                  <a:schemeClr val="tx1"/>
                </a:solidFill>
                <a:latin typeface="Calibri" panose="020F0502020204030204" pitchFamily="34" charset="0"/>
                <a:cs typeface="Calibri" panose="020F0502020204030204" pitchFamily="34" charset="0"/>
              </a:rPr>
              <a:t>Mockly</a:t>
            </a:r>
            <a:endParaRPr lang="fr-FR" sz="1400" dirty="0" smtClean="0">
              <a:solidFill>
                <a:schemeClr val="tx1"/>
              </a:solidFill>
              <a:latin typeface="Calibri" panose="020F0502020204030204" pitchFamily="34" charset="0"/>
              <a:cs typeface="Calibri" panose="020F0502020204030204" pitchFamily="34" charset="0"/>
            </a:endParaRPr>
          </a:p>
          <a:p>
            <a:r>
              <a:rPr lang="fr-FR" sz="1400" dirty="0" smtClean="0">
                <a:solidFill>
                  <a:schemeClr val="tx1"/>
                </a:solidFill>
                <a:latin typeface="Calibri" panose="020F0502020204030204" pitchFamily="34" charset="0"/>
                <a:cs typeface="Calibri" panose="020F0502020204030204" pitchFamily="34" charset="0"/>
              </a:rPr>
              <a:t>(anne.mockly@fondationlouislegrand.fr)</a:t>
            </a:r>
            <a:endParaRPr lang="fr-FR" sz="1400" dirty="0">
              <a:solidFill>
                <a:schemeClr val="tx1"/>
              </a:solidFill>
              <a:latin typeface="Calibri" panose="020F0502020204030204" pitchFamily="34" charset="0"/>
              <a:cs typeface="Calibri" panose="020F0502020204030204" pitchFamily="34" charset="0"/>
            </a:endParaRPr>
          </a:p>
          <a:p>
            <a:r>
              <a:rPr lang="fr-FR" sz="1400" dirty="0">
                <a:solidFill>
                  <a:schemeClr val="tx1"/>
                </a:solidFill>
                <a:latin typeface="Calibri" panose="020F0502020204030204" pitchFamily="34" charset="0"/>
                <a:cs typeface="Calibri" panose="020F0502020204030204" pitchFamily="34" charset="0"/>
              </a:rPr>
              <a:t> </a:t>
            </a:r>
          </a:p>
          <a:p>
            <a:r>
              <a:rPr lang="fr-FR" sz="1400" dirty="0">
                <a:solidFill>
                  <a:schemeClr val="tx1"/>
                </a:solidFill>
                <a:latin typeface="Calibri" panose="020F0502020204030204" pitchFamily="34" charset="0"/>
                <a:cs typeface="Calibri" panose="020F0502020204030204" pitchFamily="34" charset="0"/>
              </a:rPr>
              <a:t>La Fondation a été créée grâce au soutien de quatre </a:t>
            </a:r>
            <a:r>
              <a:rPr lang="fr-FR" sz="1400" dirty="0" smtClean="0">
                <a:solidFill>
                  <a:schemeClr val="tx1"/>
                </a:solidFill>
                <a:latin typeface="Calibri" panose="020F0502020204030204" pitchFamily="34" charset="0"/>
                <a:cs typeface="Calibri" panose="020F0502020204030204" pitchFamily="34" charset="0"/>
              </a:rPr>
              <a:t>fondateurs : </a:t>
            </a:r>
            <a:r>
              <a:rPr lang="fr-FR" sz="1400" dirty="0">
                <a:solidFill>
                  <a:schemeClr val="tx1"/>
                </a:solidFill>
                <a:latin typeface="Calibri" panose="020F0502020204030204" pitchFamily="34" charset="0"/>
                <a:cs typeface="Calibri" panose="020F0502020204030204" pitchFamily="34" charset="0"/>
              </a:rPr>
              <a:t>LVMH, Canal +, L’Oréal et Airbus Group.</a:t>
            </a:r>
          </a:p>
          <a:p>
            <a:r>
              <a:rPr lang="fr-FR" sz="1400" dirty="0">
                <a:solidFill>
                  <a:schemeClr val="tx1"/>
                </a:solidFill>
                <a:latin typeface="Calibri" panose="020F0502020204030204" pitchFamily="34" charset="0"/>
                <a:cs typeface="Calibri" panose="020F0502020204030204" pitchFamily="34" charset="0"/>
              </a:rPr>
              <a:t> </a:t>
            </a:r>
          </a:p>
          <a:p>
            <a:r>
              <a:rPr lang="fr-FR" sz="1400" dirty="0">
                <a:solidFill>
                  <a:schemeClr val="tx1"/>
                </a:solidFill>
                <a:latin typeface="Calibri" panose="020F0502020204030204" pitchFamily="34" charset="0"/>
                <a:cs typeface="Calibri" panose="020F0502020204030204" pitchFamily="34" charset="0"/>
              </a:rPr>
              <a:t>Depuis, d’autres organismes ont apporté leur soutien à la Fondation tels que :</a:t>
            </a:r>
          </a:p>
          <a:p>
            <a:r>
              <a:rPr lang="fr-FR" sz="1400" dirty="0">
                <a:solidFill>
                  <a:schemeClr val="tx1"/>
                </a:solidFill>
                <a:latin typeface="Calibri" panose="020F0502020204030204" pitchFamily="34" charset="0"/>
                <a:cs typeface="Calibri" panose="020F0502020204030204" pitchFamily="34" charset="0"/>
              </a:rPr>
              <a:t>- l’ENSTA Paris, l’Ecole polytechnique,</a:t>
            </a:r>
          </a:p>
          <a:p>
            <a:r>
              <a:rPr lang="fr-FR" sz="1400" dirty="0">
                <a:solidFill>
                  <a:schemeClr val="tx1"/>
                </a:solidFill>
                <a:latin typeface="Calibri" panose="020F0502020204030204" pitchFamily="34" charset="0"/>
                <a:cs typeface="Calibri" panose="020F0502020204030204" pitchFamily="34" charset="0"/>
              </a:rPr>
              <a:t>- la Fondation BNP Paribas, la Fondation HEC,</a:t>
            </a:r>
          </a:p>
          <a:p>
            <a:r>
              <a:rPr lang="fr-FR" sz="1400" dirty="0">
                <a:solidFill>
                  <a:schemeClr val="tx1"/>
                </a:solidFill>
                <a:latin typeface="Calibri" panose="020F0502020204030204" pitchFamily="34" charset="0"/>
                <a:cs typeface="Calibri" panose="020F0502020204030204" pitchFamily="34" charset="0"/>
              </a:rPr>
              <a:t>- OISE, VINCI, BPI, PATHÉ, Plastic Omnium, TILDER ….</a:t>
            </a:r>
          </a:p>
          <a:p>
            <a:r>
              <a:rPr lang="fr-FR" sz="1400" dirty="0">
                <a:solidFill>
                  <a:schemeClr val="tx1"/>
                </a:solidFill>
                <a:latin typeface="Calibri" panose="020F0502020204030204" pitchFamily="34" charset="0"/>
                <a:cs typeface="Calibri" panose="020F0502020204030204" pitchFamily="34" charset="0"/>
              </a:rPr>
              <a:t>- mais aussi les anciens élèves et les parents d’élèves.</a:t>
            </a:r>
          </a:p>
          <a:p>
            <a:endParaRPr lang="fr-FR" sz="1400" dirty="0">
              <a:solidFill>
                <a:schemeClr val="tx1"/>
              </a:solidFill>
              <a:latin typeface="Calibri" panose="020F0502020204030204" pitchFamily="34" charset="0"/>
              <a:cs typeface="Calibri" panose="020F0502020204030204" pitchFamily="34" charset="0"/>
            </a:endParaRPr>
          </a:p>
          <a:p>
            <a:r>
              <a:rPr lang="fr-FR" sz="1400" dirty="0" smtClean="0">
                <a:solidFill>
                  <a:schemeClr val="tx1"/>
                </a:solidFill>
                <a:latin typeface="Calibri" panose="020F0502020204030204" pitchFamily="34" charset="0"/>
                <a:cs typeface="Calibri" panose="020F0502020204030204" pitchFamily="34" charset="0"/>
              </a:rPr>
              <a:t>Son </a:t>
            </a:r>
            <a:r>
              <a:rPr lang="fr-FR" sz="1400" dirty="0">
                <a:solidFill>
                  <a:schemeClr val="tx1"/>
                </a:solidFill>
                <a:latin typeface="Calibri" panose="020F0502020204030204" pitchFamily="34" charset="0"/>
                <a:cs typeface="Calibri" panose="020F0502020204030204" pitchFamily="34" charset="0"/>
              </a:rPr>
              <a:t>budget est d’environ 100 000€ par an</a:t>
            </a:r>
            <a:r>
              <a:rPr lang="fr-FR" sz="1400" dirty="0" smtClean="0">
                <a:solidFill>
                  <a:schemeClr val="tx1"/>
                </a:solidFill>
                <a:latin typeface="Calibri" panose="020F0502020204030204" pitchFamily="34" charset="0"/>
                <a:cs typeface="Calibri" panose="020F0502020204030204" pitchFamily="34" charset="0"/>
              </a:rPr>
              <a:t>.</a:t>
            </a:r>
          </a:p>
          <a:p>
            <a:endParaRPr lang="fr-FR" sz="1400" dirty="0">
              <a:solidFill>
                <a:schemeClr val="tx1"/>
              </a:solidFill>
              <a:latin typeface="Calibri" panose="020F0502020204030204" pitchFamily="34" charset="0"/>
              <a:cs typeface="Calibri" panose="020F0502020204030204" pitchFamily="34" charset="0"/>
            </a:endParaRPr>
          </a:p>
          <a:p>
            <a:r>
              <a:rPr lang="fr-FR" sz="1400" dirty="0" smtClean="0">
                <a:solidFill>
                  <a:schemeClr val="tx1"/>
                </a:solidFill>
                <a:latin typeface="Calibri" panose="020F0502020204030204" pitchFamily="34" charset="0"/>
                <a:cs typeface="Calibri" panose="020F0502020204030204" pitchFamily="34" charset="0"/>
              </a:rPr>
              <a:t>Plus </a:t>
            </a:r>
            <a:r>
              <a:rPr lang="fr-FR" sz="1400" dirty="0">
                <a:solidFill>
                  <a:schemeClr val="tx1"/>
                </a:solidFill>
                <a:latin typeface="Calibri" panose="020F0502020204030204" pitchFamily="34" charset="0"/>
                <a:cs typeface="Calibri" panose="020F0502020204030204" pitchFamily="34" charset="0"/>
              </a:rPr>
              <a:t>de 100 bénéficiaires par an de </a:t>
            </a:r>
            <a:r>
              <a:rPr lang="fr-FR" sz="1400" b="1" dirty="0">
                <a:solidFill>
                  <a:schemeClr val="tx1"/>
                </a:solidFill>
                <a:latin typeface="Calibri" panose="020F0502020204030204" pitchFamily="34" charset="0"/>
                <a:cs typeface="Calibri" panose="020F0502020204030204" pitchFamily="34" charset="0"/>
              </a:rPr>
              <a:t>bourses</a:t>
            </a:r>
            <a:r>
              <a:rPr lang="fr-FR" sz="1400" dirty="0">
                <a:solidFill>
                  <a:schemeClr val="tx1"/>
                </a:solidFill>
                <a:latin typeface="Calibri" panose="020F0502020204030204" pitchFamily="34" charset="0"/>
                <a:cs typeface="Calibri" panose="020F0502020204030204" pitchFamily="34" charset="0"/>
              </a:rPr>
              <a:t>.</a:t>
            </a:r>
          </a:p>
          <a:p>
            <a:r>
              <a:rPr lang="fr-FR" sz="1400" dirty="0" smtClean="0">
                <a:solidFill>
                  <a:schemeClr val="tx1"/>
                </a:solidFill>
                <a:latin typeface="Calibri" panose="020F0502020204030204" pitchFamily="34" charset="0"/>
                <a:cs typeface="Calibri" panose="020F0502020204030204" pitchFamily="34" charset="0"/>
              </a:rPr>
              <a:t>Environ </a:t>
            </a:r>
            <a:r>
              <a:rPr lang="fr-FR" sz="1400" dirty="0">
                <a:solidFill>
                  <a:schemeClr val="tx1"/>
                </a:solidFill>
                <a:latin typeface="Calibri" panose="020F0502020204030204" pitchFamily="34" charset="0"/>
                <a:cs typeface="Calibri" panose="020F0502020204030204" pitchFamily="34" charset="0"/>
              </a:rPr>
              <a:t>15% des élèves de LLG bénéficient du soutien de la Fondation LLG</a:t>
            </a:r>
            <a:r>
              <a:rPr lang="fr-FR" sz="1400" dirty="0" smtClean="0">
                <a:solidFill>
                  <a:schemeClr val="tx1"/>
                </a:solidFill>
                <a:latin typeface="Calibri" panose="020F0502020204030204" pitchFamily="34" charset="0"/>
                <a:cs typeface="Calibri" panose="020F0502020204030204" pitchFamily="34" charset="0"/>
              </a:rPr>
              <a:t>.</a:t>
            </a:r>
            <a:endParaRPr lang="fr-FR" sz="1400" dirty="0">
              <a:solidFill>
                <a:schemeClr val="tx1"/>
              </a:solidFill>
              <a:latin typeface="Calibri" panose="020F0502020204030204" pitchFamily="34" charset="0"/>
              <a:cs typeface="Calibri" panose="020F0502020204030204" pitchFamily="34" charset="0"/>
            </a:endParaRPr>
          </a:p>
        </p:txBody>
      </p:sp>
      <p:sp>
        <p:nvSpPr>
          <p:cNvPr id="6" name="Parchemin vertical 5"/>
          <p:cNvSpPr/>
          <p:nvPr/>
        </p:nvSpPr>
        <p:spPr>
          <a:xfrm rot="10800000" flipH="1" flipV="1">
            <a:off x="228600" y="76201"/>
            <a:ext cx="2314575" cy="1600200"/>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latin typeface="Calibri" panose="020F0502020204030204" pitchFamily="34" charset="0"/>
                <a:cs typeface="Calibri" panose="020F0502020204030204" pitchFamily="34" charset="0"/>
              </a:rPr>
              <a:t>La Fondation du lycée Louis-le-Grand</a:t>
            </a:r>
            <a:endParaRPr lang="fr-FR"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597457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85000"/>
          </a:schemeClr>
        </a:solidFill>
        <a:effectLst/>
      </p:bgPr>
    </p:bg>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0BBC1377-C7B4-4FA7-A7A5-8EC6ABE6AB90}" type="slidenum">
              <a:rPr lang="fr-FR"/>
              <a:pPr>
                <a:defRPr/>
              </a:pPr>
              <a:t>16</a:t>
            </a:fld>
            <a:endParaRPr lang="fr-FR" dirty="0"/>
          </a:p>
        </p:txBody>
      </p:sp>
      <p:sp>
        <p:nvSpPr>
          <p:cNvPr id="5" name="ZoneTexte 4"/>
          <p:cNvSpPr txBox="1"/>
          <p:nvPr/>
        </p:nvSpPr>
        <p:spPr>
          <a:xfrm>
            <a:off x="3810000" y="7543800"/>
            <a:ext cx="184731" cy="307777"/>
          </a:xfrm>
          <a:prstGeom prst="rect">
            <a:avLst/>
          </a:prstGeom>
          <a:noFill/>
        </p:spPr>
        <p:txBody>
          <a:bodyPr wrap="none" rtlCol="0">
            <a:spAutoFit/>
          </a:bodyPr>
          <a:lstStyle/>
          <a:p>
            <a:endParaRPr lang="fr-FR" sz="1400" dirty="0">
              <a:latin typeface="LLG Type" panose="00000500000000000000" pitchFamily="50" charset="0"/>
            </a:endParaRPr>
          </a:p>
        </p:txBody>
      </p:sp>
      <p:sp>
        <p:nvSpPr>
          <p:cNvPr id="9" name="Organigramme : Bande perforée 8"/>
          <p:cNvSpPr/>
          <p:nvPr/>
        </p:nvSpPr>
        <p:spPr>
          <a:xfrm>
            <a:off x="152400" y="838200"/>
            <a:ext cx="6096000" cy="8915400"/>
          </a:xfrm>
          <a:prstGeom prst="flowChartPunched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1200" dirty="0" smtClean="0">
              <a:solidFill>
                <a:schemeClr val="tx1"/>
              </a:solidFill>
              <a:latin typeface="LLG Type" panose="00000500000000000000" pitchFamily="50" charset="0"/>
            </a:endParaRPr>
          </a:p>
          <a:p>
            <a:endParaRPr lang="fr-FR" sz="1200" dirty="0" smtClean="0">
              <a:solidFill>
                <a:schemeClr val="tx1"/>
              </a:solidFill>
              <a:latin typeface="LLG Type" panose="00000500000000000000" pitchFamily="50" charset="0"/>
            </a:endParaRPr>
          </a:p>
          <a:p>
            <a:endParaRPr lang="fr-FR" sz="1400" b="1" dirty="0" smtClean="0">
              <a:solidFill>
                <a:schemeClr val="tx1"/>
              </a:solidFill>
              <a:latin typeface="LLG Type" panose="00000500000000000000" pitchFamily="50" charset="0"/>
            </a:endParaRPr>
          </a:p>
          <a:p>
            <a:endParaRPr lang="fr-FR" sz="1400" b="1" dirty="0">
              <a:solidFill>
                <a:schemeClr val="tx1"/>
              </a:solidFill>
              <a:latin typeface="Calibri" panose="020F0502020204030204" pitchFamily="34" charset="0"/>
              <a:cs typeface="Calibri" panose="020F0502020204030204" pitchFamily="34" charset="0"/>
            </a:endParaRPr>
          </a:p>
          <a:p>
            <a:endParaRPr lang="fr-FR" sz="1400" b="1" dirty="0" smtClean="0">
              <a:solidFill>
                <a:schemeClr val="tx1"/>
              </a:solidFill>
              <a:latin typeface="Calibri" panose="020F0502020204030204" pitchFamily="34" charset="0"/>
              <a:cs typeface="Calibri" panose="020F0502020204030204" pitchFamily="34" charset="0"/>
            </a:endParaRPr>
          </a:p>
          <a:p>
            <a:endParaRPr lang="fr-FR" sz="1400" b="1" dirty="0">
              <a:solidFill>
                <a:schemeClr val="tx1"/>
              </a:solidFill>
              <a:latin typeface="Calibri" panose="020F0502020204030204" pitchFamily="34" charset="0"/>
              <a:cs typeface="Calibri" panose="020F0502020204030204" pitchFamily="34" charset="0"/>
            </a:endParaRPr>
          </a:p>
          <a:p>
            <a:r>
              <a:rPr lang="fr-FR" sz="1400" b="1" dirty="0" smtClean="0">
                <a:solidFill>
                  <a:schemeClr val="tx1"/>
                </a:solidFill>
                <a:latin typeface="Calibri" panose="020F0502020204030204" pitchFamily="34" charset="0"/>
                <a:cs typeface="Calibri" panose="020F0502020204030204" pitchFamily="34" charset="0"/>
              </a:rPr>
              <a:t>Programme d’actions </a:t>
            </a:r>
            <a:endParaRPr lang="fr-FR" sz="1400" dirty="0" smtClean="0">
              <a:solidFill>
                <a:schemeClr val="tx1"/>
              </a:solidFill>
              <a:latin typeface="Calibri" panose="020F0502020204030204" pitchFamily="34" charset="0"/>
              <a:cs typeface="Calibri" panose="020F0502020204030204" pitchFamily="34" charset="0"/>
            </a:endParaRPr>
          </a:p>
          <a:p>
            <a:r>
              <a:rPr lang="fr-FR" sz="1400" b="1" dirty="0" smtClean="0">
                <a:solidFill>
                  <a:schemeClr val="tx1"/>
                </a:solidFill>
                <a:latin typeface="Calibri" panose="020F0502020204030204" pitchFamily="34" charset="0"/>
                <a:cs typeface="Calibri" panose="020F0502020204030204" pitchFamily="34" charset="0"/>
              </a:rPr>
              <a:t> </a:t>
            </a:r>
            <a:endParaRPr lang="fr-FR" sz="1400" dirty="0" smtClean="0">
              <a:solidFill>
                <a:schemeClr val="tx1"/>
              </a:solidFill>
              <a:latin typeface="Calibri" panose="020F0502020204030204" pitchFamily="34" charset="0"/>
              <a:cs typeface="Calibri" panose="020F0502020204030204" pitchFamily="34" charset="0"/>
            </a:endParaRPr>
          </a:p>
          <a:p>
            <a:r>
              <a:rPr lang="fr-FR" sz="1400" b="1" dirty="0" smtClean="0">
                <a:solidFill>
                  <a:schemeClr val="tx1"/>
                </a:solidFill>
                <a:latin typeface="Calibri" panose="020F0502020204030204" pitchFamily="34" charset="0"/>
                <a:cs typeface="Calibri" panose="020F0502020204030204" pitchFamily="34" charset="0"/>
              </a:rPr>
              <a:t>Bourses Réussite</a:t>
            </a:r>
            <a:endParaRPr lang="fr-FR" sz="1400" dirty="0" smtClean="0">
              <a:solidFill>
                <a:schemeClr val="tx1"/>
              </a:solidFill>
              <a:latin typeface="Calibri" panose="020F0502020204030204" pitchFamily="34" charset="0"/>
              <a:cs typeface="Calibri" panose="020F0502020204030204" pitchFamily="34" charset="0"/>
            </a:endParaRPr>
          </a:p>
          <a:p>
            <a:r>
              <a:rPr lang="fr-FR" sz="1400" dirty="0" smtClean="0">
                <a:solidFill>
                  <a:schemeClr val="tx1"/>
                </a:solidFill>
                <a:latin typeface="Calibri" panose="020F0502020204030204" pitchFamily="34" charset="0"/>
                <a:cs typeface="Calibri" panose="020F0502020204030204" pitchFamily="34" charset="0"/>
              </a:rPr>
              <a:t>La Fondation du Lycée Louis-le-Grand octroie sous conditions et sur dossier motivé des bourses de 2 000€/an aux étudiant(e)s boursiers CROUS inscrits en 1ère année de CPGE afin de les aider à réussir leur scolarité au lycée Louis-le-Grand. Ces bourses couvrent une aide de 1000€ pour le </a:t>
            </a:r>
            <a:r>
              <a:rPr lang="fr-FR" sz="1400" b="1" dirty="0" smtClean="0">
                <a:solidFill>
                  <a:schemeClr val="tx1"/>
                </a:solidFill>
                <a:latin typeface="Calibri" panose="020F0502020204030204" pitchFamily="34" charset="0"/>
                <a:cs typeface="Calibri" panose="020F0502020204030204" pitchFamily="34" charset="0"/>
              </a:rPr>
              <a:t>logement </a:t>
            </a:r>
            <a:r>
              <a:rPr lang="fr-FR" sz="1400" dirty="0" smtClean="0">
                <a:solidFill>
                  <a:schemeClr val="tx1"/>
                </a:solidFill>
                <a:latin typeface="Calibri" panose="020F0502020204030204" pitchFamily="34" charset="0"/>
                <a:cs typeface="Calibri" panose="020F0502020204030204" pitchFamily="34" charset="0"/>
              </a:rPr>
              <a:t>(internat ou internat </a:t>
            </a:r>
            <a:r>
              <a:rPr lang="fr-FR" sz="1400" dirty="0" err="1" smtClean="0">
                <a:solidFill>
                  <a:schemeClr val="tx1"/>
                </a:solidFill>
                <a:latin typeface="Calibri" panose="020F0502020204030204" pitchFamily="34" charset="0"/>
                <a:cs typeface="Calibri" panose="020F0502020204030204" pitchFamily="34" charset="0"/>
              </a:rPr>
              <a:t>externé</a:t>
            </a:r>
            <a:r>
              <a:rPr lang="fr-FR" sz="1400" dirty="0" smtClean="0">
                <a:solidFill>
                  <a:schemeClr val="tx1"/>
                </a:solidFill>
                <a:latin typeface="Calibri" panose="020F0502020204030204" pitchFamily="34" charset="0"/>
                <a:cs typeface="Calibri" panose="020F0502020204030204" pitchFamily="34" charset="0"/>
              </a:rPr>
              <a:t>) ainsi qu’une aide de 1000€ pour un soutien </a:t>
            </a:r>
            <a:r>
              <a:rPr lang="fr-FR" sz="1400" b="1" dirty="0" smtClean="0">
                <a:solidFill>
                  <a:schemeClr val="tx1"/>
                </a:solidFill>
                <a:latin typeface="Calibri" panose="020F0502020204030204" pitchFamily="34" charset="0"/>
                <a:cs typeface="Calibri" panose="020F0502020204030204" pitchFamily="34" charset="0"/>
              </a:rPr>
              <a:t>linguistique </a:t>
            </a:r>
            <a:r>
              <a:rPr lang="fr-FR" sz="1400" dirty="0" smtClean="0">
                <a:solidFill>
                  <a:schemeClr val="tx1"/>
                </a:solidFill>
                <a:latin typeface="Calibri" panose="020F0502020204030204" pitchFamily="34" charset="0"/>
                <a:cs typeface="Calibri" panose="020F0502020204030204" pitchFamily="34" charset="0"/>
              </a:rPr>
              <a:t>en LV1 organisé par un organisme partenaire extérieur.</a:t>
            </a:r>
          </a:p>
          <a:p>
            <a:r>
              <a:rPr lang="fr-FR" sz="1400" dirty="0" smtClean="0">
                <a:solidFill>
                  <a:schemeClr val="tx1"/>
                </a:solidFill>
                <a:latin typeface="Calibri" panose="020F0502020204030204" pitchFamily="34" charset="0"/>
                <a:cs typeface="Calibri" panose="020F0502020204030204" pitchFamily="34" charset="0"/>
              </a:rPr>
              <a:t>La bourse peut être reconduite en 2ème année de CPGE.</a:t>
            </a:r>
          </a:p>
          <a:p>
            <a:endParaRPr lang="fr-FR" sz="1400" dirty="0" smtClean="0">
              <a:solidFill>
                <a:schemeClr val="tx1"/>
              </a:solidFill>
              <a:latin typeface="Calibri" panose="020F0502020204030204" pitchFamily="34" charset="0"/>
              <a:cs typeface="Calibri" panose="020F0502020204030204" pitchFamily="34" charset="0"/>
            </a:endParaRPr>
          </a:p>
          <a:p>
            <a:r>
              <a:rPr lang="fr-FR" sz="1400" b="1" dirty="0" smtClean="0">
                <a:solidFill>
                  <a:schemeClr val="tx1"/>
                </a:solidFill>
                <a:latin typeface="Calibri" panose="020F0502020204030204" pitchFamily="34" charset="0"/>
                <a:cs typeface="Calibri" panose="020F0502020204030204" pitchFamily="34" charset="0"/>
              </a:rPr>
              <a:t>Bourses </a:t>
            </a:r>
            <a:r>
              <a:rPr lang="fr-FR" sz="1400" b="1" dirty="0" err="1" smtClean="0">
                <a:solidFill>
                  <a:schemeClr val="tx1"/>
                </a:solidFill>
                <a:latin typeface="Calibri" panose="020F0502020204030204" pitchFamily="34" charset="0"/>
                <a:cs typeface="Calibri" panose="020F0502020204030204" pitchFamily="34" charset="0"/>
              </a:rPr>
              <a:t>Serviam</a:t>
            </a:r>
            <a:endParaRPr lang="fr-FR" sz="1400" dirty="0" smtClean="0">
              <a:solidFill>
                <a:schemeClr val="tx1"/>
              </a:solidFill>
              <a:latin typeface="Calibri" panose="020F0502020204030204" pitchFamily="34" charset="0"/>
              <a:cs typeface="Calibri" panose="020F0502020204030204" pitchFamily="34" charset="0"/>
            </a:endParaRPr>
          </a:p>
          <a:p>
            <a:r>
              <a:rPr lang="fr-FR" sz="1400" dirty="0" smtClean="0">
                <a:solidFill>
                  <a:schemeClr val="tx1"/>
                </a:solidFill>
                <a:latin typeface="Calibri" panose="020F0502020204030204" pitchFamily="34" charset="0"/>
                <a:cs typeface="Calibri" panose="020F0502020204030204" pitchFamily="34" charset="0"/>
              </a:rPr>
              <a:t>Dans le cadre du partenariat avec l’Institut </a:t>
            </a:r>
            <a:r>
              <a:rPr lang="fr-FR" sz="1400" dirty="0" err="1" smtClean="0">
                <a:solidFill>
                  <a:schemeClr val="tx1"/>
                </a:solidFill>
                <a:latin typeface="Calibri" panose="020F0502020204030204" pitchFamily="34" charset="0"/>
                <a:cs typeface="Calibri" panose="020F0502020204030204" pitchFamily="34" charset="0"/>
              </a:rPr>
              <a:t>Serviam</a:t>
            </a:r>
            <a:r>
              <a:rPr lang="fr-FR" sz="1400" dirty="0" smtClean="0">
                <a:solidFill>
                  <a:schemeClr val="tx1"/>
                </a:solidFill>
                <a:latin typeface="Calibri" panose="020F0502020204030204" pitchFamily="34" charset="0"/>
                <a:cs typeface="Calibri" panose="020F0502020204030204" pitchFamily="34" charset="0"/>
              </a:rPr>
              <a:t> (foyer de jeunes filles), des bourses </a:t>
            </a:r>
            <a:r>
              <a:rPr lang="fr-FR" sz="1400" b="1" dirty="0" smtClean="0">
                <a:solidFill>
                  <a:schemeClr val="tx1"/>
                </a:solidFill>
                <a:latin typeface="Calibri" panose="020F0502020204030204" pitchFamily="34" charset="0"/>
                <a:cs typeface="Calibri" panose="020F0502020204030204" pitchFamily="34" charset="0"/>
              </a:rPr>
              <a:t>logement </a:t>
            </a:r>
            <a:r>
              <a:rPr lang="fr-FR" sz="1400" dirty="0" smtClean="0">
                <a:solidFill>
                  <a:schemeClr val="tx1"/>
                </a:solidFill>
                <a:latin typeface="Calibri" panose="020F0502020204030204" pitchFamily="34" charset="0"/>
                <a:cs typeface="Calibri" panose="020F0502020204030204" pitchFamily="34" charset="0"/>
              </a:rPr>
              <a:t>sont attribuées à des étudiantes de nationalité française en CPGE scientifique</a:t>
            </a:r>
          </a:p>
          <a:p>
            <a:endParaRPr lang="fr-FR" sz="1400" b="1" dirty="0" smtClean="0">
              <a:solidFill>
                <a:schemeClr val="tx1"/>
              </a:solidFill>
              <a:latin typeface="Calibri" panose="020F0502020204030204" pitchFamily="34" charset="0"/>
              <a:cs typeface="Calibri" panose="020F0502020204030204" pitchFamily="34" charset="0"/>
            </a:endParaRPr>
          </a:p>
          <a:p>
            <a:r>
              <a:rPr lang="fr-FR" sz="1400" b="1" dirty="0" smtClean="0">
                <a:solidFill>
                  <a:schemeClr val="tx1"/>
                </a:solidFill>
                <a:latin typeface="Calibri" panose="020F0502020204030204" pitchFamily="34" charset="0"/>
                <a:cs typeface="Calibri" panose="020F0502020204030204" pitchFamily="34" charset="0"/>
              </a:rPr>
              <a:t>Soutien scolaire</a:t>
            </a:r>
          </a:p>
          <a:p>
            <a:r>
              <a:rPr lang="fr-FR" sz="1400" dirty="0" smtClean="0">
                <a:solidFill>
                  <a:schemeClr val="tx1"/>
                </a:solidFill>
                <a:latin typeface="Calibri" panose="020F0502020204030204" pitchFamily="34" charset="0"/>
                <a:cs typeface="Calibri" panose="020F0502020204030204" pitchFamily="34" charset="0"/>
              </a:rPr>
              <a:t>Chaque année, la Fondation LLG accueille pour six mois un(e) polytechnicien(ne) en formation humaine. Il/elle assure notamment le soutien scolaire au Lycée en CPGE.</a:t>
            </a:r>
          </a:p>
          <a:p>
            <a:r>
              <a:rPr lang="fr-FR" sz="1400" dirty="0" smtClean="0">
                <a:solidFill>
                  <a:schemeClr val="tx1"/>
                </a:solidFill>
                <a:latin typeface="Calibri" panose="020F0502020204030204" pitchFamily="34" charset="0"/>
                <a:cs typeface="Calibri" panose="020F0502020204030204" pitchFamily="34" charset="0"/>
              </a:rPr>
              <a:t> </a:t>
            </a:r>
          </a:p>
          <a:p>
            <a:r>
              <a:rPr lang="fr-FR" sz="1400" b="1" dirty="0" smtClean="0">
                <a:solidFill>
                  <a:schemeClr val="tx1"/>
                </a:solidFill>
                <a:latin typeface="Calibri" panose="020F0502020204030204" pitchFamily="34" charset="0"/>
                <a:cs typeface="Calibri" panose="020F0502020204030204" pitchFamily="34" charset="0"/>
              </a:rPr>
              <a:t>Accompagnement par une psychologue:</a:t>
            </a:r>
            <a:endParaRPr lang="fr-FR" sz="1400" dirty="0" smtClean="0">
              <a:solidFill>
                <a:schemeClr val="tx1"/>
              </a:solidFill>
              <a:latin typeface="Calibri" panose="020F0502020204030204" pitchFamily="34" charset="0"/>
              <a:cs typeface="Calibri" panose="020F0502020204030204" pitchFamily="34" charset="0"/>
            </a:endParaRPr>
          </a:p>
          <a:p>
            <a:r>
              <a:rPr lang="fr-FR" sz="1400" dirty="0" smtClean="0">
                <a:solidFill>
                  <a:schemeClr val="tx1"/>
                </a:solidFill>
                <a:latin typeface="Calibri" panose="020F0502020204030204" pitchFamily="34" charset="0"/>
                <a:cs typeface="Calibri" panose="020F0502020204030204" pitchFamily="34" charset="0"/>
              </a:rPr>
              <a:t>Élèves concernés : étudiants majeurs en CPGE</a:t>
            </a:r>
          </a:p>
          <a:p>
            <a:endParaRPr lang="fr-FR" sz="1400" dirty="0" smtClean="0">
              <a:solidFill>
                <a:schemeClr val="tx1"/>
              </a:solidFill>
              <a:latin typeface="Calibri" panose="020F0502020204030204" pitchFamily="34" charset="0"/>
              <a:cs typeface="Calibri" panose="020F0502020204030204" pitchFamily="34" charset="0"/>
            </a:endParaRPr>
          </a:p>
          <a:p>
            <a:r>
              <a:rPr lang="fr-FR" sz="1200" b="1" i="1" dirty="0">
                <a:solidFill>
                  <a:schemeClr val="tx1"/>
                </a:solidFill>
                <a:latin typeface="Calibri" panose="020F0502020204030204" pitchFamily="34" charset="0"/>
                <a:cs typeface="Calibri" panose="020F0502020204030204" pitchFamily="34" charset="0"/>
              </a:rPr>
              <a:t>Toutes les informations sont disponibles </a:t>
            </a:r>
            <a:r>
              <a:rPr lang="fr-FR" sz="1200" b="1" i="1" dirty="0" smtClean="0">
                <a:solidFill>
                  <a:schemeClr val="tx1"/>
                </a:solidFill>
                <a:latin typeface="Calibri" panose="020F0502020204030204" pitchFamily="34" charset="0"/>
                <a:cs typeface="Calibri" panose="020F0502020204030204" pitchFamily="34" charset="0"/>
              </a:rPr>
              <a:t>sur</a:t>
            </a:r>
          </a:p>
          <a:p>
            <a:endParaRPr lang="fr-FR" sz="1200" b="1" i="1" dirty="0" smtClean="0">
              <a:solidFill>
                <a:schemeClr val="tx1"/>
              </a:solidFill>
              <a:latin typeface="Calibri" panose="020F0502020204030204" pitchFamily="34" charset="0"/>
              <a:cs typeface="Calibri" panose="020F0502020204030204" pitchFamily="34" charset="0"/>
            </a:endParaRPr>
          </a:p>
          <a:p>
            <a:r>
              <a:rPr lang="fr-FR" sz="1200" b="1" i="1" dirty="0" smtClean="0">
                <a:solidFill>
                  <a:schemeClr val="tx1"/>
                </a:solidFill>
                <a:latin typeface="Calibri" panose="020F0502020204030204" pitchFamily="34" charset="0"/>
                <a:cs typeface="Calibri" panose="020F0502020204030204" pitchFamily="34" charset="0"/>
              </a:rPr>
              <a:t>  le </a:t>
            </a:r>
            <a:r>
              <a:rPr lang="fr-FR" sz="1200" b="1" i="1" dirty="0">
                <a:solidFill>
                  <a:schemeClr val="tx1"/>
                </a:solidFill>
                <a:latin typeface="Calibri" panose="020F0502020204030204" pitchFamily="34" charset="0"/>
                <a:cs typeface="Calibri" panose="020F0502020204030204" pitchFamily="34" charset="0"/>
              </a:rPr>
              <a:t>site du lycée et </a:t>
            </a:r>
            <a:endParaRPr lang="fr-FR" sz="1200" b="1" i="1" dirty="0" smtClean="0">
              <a:solidFill>
                <a:schemeClr val="tx1"/>
              </a:solidFill>
              <a:latin typeface="Calibri" panose="020F0502020204030204" pitchFamily="34" charset="0"/>
              <a:cs typeface="Calibri" panose="020F0502020204030204" pitchFamily="34" charset="0"/>
            </a:endParaRPr>
          </a:p>
          <a:p>
            <a:r>
              <a:rPr lang="fr-FR" sz="1200" b="1" i="1" dirty="0">
                <a:solidFill>
                  <a:schemeClr val="tx1"/>
                </a:solidFill>
                <a:latin typeface="Calibri" panose="020F0502020204030204" pitchFamily="34" charset="0"/>
                <a:cs typeface="Calibri" panose="020F0502020204030204" pitchFamily="34" charset="0"/>
              </a:rPr>
              <a:t> </a:t>
            </a:r>
            <a:r>
              <a:rPr lang="fr-FR" sz="1200" b="1" i="1" dirty="0" smtClean="0">
                <a:solidFill>
                  <a:schemeClr val="tx1"/>
                </a:solidFill>
                <a:latin typeface="Calibri" panose="020F0502020204030204" pitchFamily="34" charset="0"/>
                <a:cs typeface="Calibri" panose="020F0502020204030204" pitchFamily="34" charset="0"/>
              </a:rPr>
              <a:t>le </a:t>
            </a:r>
            <a:r>
              <a:rPr lang="fr-FR" sz="1200" b="1" i="1" dirty="0">
                <a:solidFill>
                  <a:schemeClr val="tx1"/>
                </a:solidFill>
                <a:latin typeface="Calibri" panose="020F0502020204030204" pitchFamily="34" charset="0"/>
                <a:cs typeface="Calibri" panose="020F0502020204030204" pitchFamily="34" charset="0"/>
              </a:rPr>
              <a:t>site de la fondation LLG</a:t>
            </a:r>
            <a:endParaRPr lang="fr-FR" sz="1200" dirty="0">
              <a:solidFill>
                <a:schemeClr val="tx1"/>
              </a:solidFill>
              <a:latin typeface="Calibri" panose="020F0502020204030204" pitchFamily="34" charset="0"/>
              <a:cs typeface="Calibri" panose="020F0502020204030204" pitchFamily="34" charset="0"/>
            </a:endParaRPr>
          </a:p>
          <a:p>
            <a:endParaRPr lang="fr-FR" sz="1200" dirty="0">
              <a:solidFill>
                <a:schemeClr val="tx1"/>
              </a:solidFill>
              <a:latin typeface="LLG Type" panose="00000500000000000000" pitchFamily="50" charset="0"/>
            </a:endParaRPr>
          </a:p>
        </p:txBody>
      </p:sp>
      <p:sp>
        <p:nvSpPr>
          <p:cNvPr id="6" name="Parchemin vertical 5"/>
          <p:cNvSpPr/>
          <p:nvPr/>
        </p:nvSpPr>
        <p:spPr>
          <a:xfrm rot="10800000" flipH="1" flipV="1">
            <a:off x="228600" y="76201"/>
            <a:ext cx="2314575" cy="1600200"/>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latin typeface="Calibri" panose="020F0502020204030204" pitchFamily="34" charset="0"/>
                <a:cs typeface="Calibri" panose="020F0502020204030204" pitchFamily="34" charset="0"/>
              </a:rPr>
              <a:t>La Fondation du lycée Louis-le-Grand</a:t>
            </a:r>
            <a:endParaRPr lang="fr-FR"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501487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85000"/>
          </a:schemeClr>
        </a:solidFill>
        <a:effectLst/>
      </p:bgPr>
    </p:bg>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0BBC1377-C7B4-4FA7-A7A5-8EC6ABE6AB90}" type="slidenum">
              <a:rPr lang="fr-FR"/>
              <a:pPr>
                <a:defRPr/>
              </a:pPr>
              <a:t>17</a:t>
            </a:fld>
            <a:endParaRPr lang="fr-FR" dirty="0"/>
          </a:p>
        </p:txBody>
      </p:sp>
      <p:sp>
        <p:nvSpPr>
          <p:cNvPr id="5" name="ZoneTexte 4"/>
          <p:cNvSpPr txBox="1"/>
          <p:nvPr/>
        </p:nvSpPr>
        <p:spPr>
          <a:xfrm>
            <a:off x="3810000" y="7543800"/>
            <a:ext cx="184731" cy="307777"/>
          </a:xfrm>
          <a:prstGeom prst="rect">
            <a:avLst/>
          </a:prstGeom>
          <a:noFill/>
        </p:spPr>
        <p:txBody>
          <a:bodyPr wrap="none" rtlCol="0">
            <a:spAutoFit/>
          </a:bodyPr>
          <a:lstStyle/>
          <a:p>
            <a:endParaRPr lang="fr-FR" sz="1400" dirty="0">
              <a:latin typeface="LLG Type" panose="00000500000000000000" pitchFamily="50" charset="0"/>
            </a:endParaRPr>
          </a:p>
        </p:txBody>
      </p:sp>
      <p:sp>
        <p:nvSpPr>
          <p:cNvPr id="9" name="Organigramme : Bande perforée 8"/>
          <p:cNvSpPr/>
          <p:nvPr/>
        </p:nvSpPr>
        <p:spPr>
          <a:xfrm>
            <a:off x="94456" y="857251"/>
            <a:ext cx="6096000" cy="8915400"/>
          </a:xfrm>
          <a:prstGeom prst="flowChartPunched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1400" b="1" dirty="0" smtClean="0">
              <a:solidFill>
                <a:schemeClr val="tx1"/>
              </a:solidFill>
              <a:latin typeface="LLG Type" panose="00000500000000000000" pitchFamily="50" charset="0"/>
            </a:endParaRPr>
          </a:p>
          <a:p>
            <a:endParaRPr lang="fr-FR" sz="1400" b="1" dirty="0" smtClean="0">
              <a:solidFill>
                <a:schemeClr val="tx1"/>
              </a:solidFill>
              <a:latin typeface="LLG Type" panose="00000500000000000000" pitchFamily="50" charset="0"/>
            </a:endParaRPr>
          </a:p>
          <a:p>
            <a:endParaRPr lang="fr-FR" sz="1400" b="1" dirty="0" smtClean="0">
              <a:solidFill>
                <a:schemeClr val="tx1"/>
              </a:solidFill>
              <a:latin typeface="Calibri" panose="020F0502020204030204" pitchFamily="34" charset="0"/>
              <a:cs typeface="Calibri" panose="020F0502020204030204" pitchFamily="34" charset="0"/>
            </a:endParaRPr>
          </a:p>
          <a:p>
            <a:r>
              <a:rPr lang="fr-FR" sz="1400" b="1" u="sng" dirty="0" smtClean="0">
                <a:solidFill>
                  <a:schemeClr val="tx1"/>
                </a:solidFill>
                <a:latin typeface="Calibri" panose="020F0502020204030204" pitchFamily="34" charset="0"/>
                <a:cs typeface="Calibri" panose="020F0502020204030204" pitchFamily="34" charset="0"/>
              </a:rPr>
              <a:t>La fondation Odon Vallet</a:t>
            </a:r>
            <a:endParaRPr lang="fr-FR" sz="1400" dirty="0" smtClean="0">
              <a:solidFill>
                <a:schemeClr val="tx1"/>
              </a:solidFill>
              <a:latin typeface="Calibri" panose="020F0502020204030204" pitchFamily="34" charset="0"/>
              <a:cs typeface="Calibri" panose="020F0502020204030204" pitchFamily="34" charset="0"/>
            </a:endParaRPr>
          </a:p>
          <a:p>
            <a:r>
              <a:rPr lang="fr-FR" sz="1400" dirty="0" smtClean="0">
                <a:solidFill>
                  <a:schemeClr val="tx1"/>
                </a:solidFill>
                <a:latin typeface="Calibri" panose="020F0502020204030204" pitchFamily="34" charset="0"/>
                <a:cs typeface="Calibri" panose="020F0502020204030204" pitchFamily="34" charset="0"/>
              </a:rPr>
              <a:t>octroie des bourses d’études à des élèves admis en classe préparatoire. Créée en 1999 à l’initiative du célèbre anthropologue spécialiste des religions, elle est placée « sous l’égide » de la Fondation de France, premier réseau de philanthropie en France.</a:t>
            </a:r>
          </a:p>
          <a:p>
            <a:endParaRPr lang="fr-FR" sz="1400" u="sng" dirty="0">
              <a:solidFill>
                <a:schemeClr val="tx1"/>
              </a:solidFill>
              <a:latin typeface="Calibri" panose="020F0502020204030204" pitchFamily="34" charset="0"/>
              <a:cs typeface="Calibri" panose="020F0502020204030204" pitchFamily="34" charset="0"/>
              <a:hlinkClick r:id="rId2"/>
            </a:endParaRPr>
          </a:p>
          <a:p>
            <a:r>
              <a:rPr lang="fr-FR" sz="1400" u="sng" dirty="0" smtClean="0">
                <a:solidFill>
                  <a:schemeClr val="tx1"/>
                </a:solidFill>
                <a:latin typeface="Calibri" panose="020F0502020204030204" pitchFamily="34" charset="0"/>
                <a:cs typeface="Calibri" panose="020F0502020204030204" pitchFamily="34" charset="0"/>
                <a:hlinkClick r:id="rId2"/>
              </a:rPr>
              <a:t>https://www.fondationdefrance.org/fr/annuaire-des-fondations/fondation-vallet</a:t>
            </a:r>
            <a:endParaRPr lang="fr-FR" sz="1400" u="sng" dirty="0" smtClean="0">
              <a:solidFill>
                <a:schemeClr val="tx1"/>
              </a:solidFill>
              <a:latin typeface="Calibri" panose="020F0502020204030204" pitchFamily="34" charset="0"/>
              <a:cs typeface="Calibri" panose="020F0502020204030204" pitchFamily="34" charset="0"/>
            </a:endParaRPr>
          </a:p>
          <a:p>
            <a:endParaRPr lang="fr-FR" sz="1400" dirty="0" smtClean="0">
              <a:solidFill>
                <a:schemeClr val="tx1"/>
              </a:solidFill>
              <a:latin typeface="Calibri" panose="020F0502020204030204" pitchFamily="34" charset="0"/>
              <a:cs typeface="Calibri" panose="020F0502020204030204" pitchFamily="34" charset="0"/>
            </a:endParaRPr>
          </a:p>
          <a:p>
            <a:r>
              <a:rPr lang="fr-FR" sz="1400" b="1" u="sng" dirty="0" smtClean="0">
                <a:solidFill>
                  <a:schemeClr val="tx1"/>
                </a:solidFill>
                <a:latin typeface="Calibri" panose="020F0502020204030204" pitchFamily="34" charset="0"/>
                <a:cs typeface="Calibri" panose="020F0502020204030204" pitchFamily="34" charset="0"/>
              </a:rPr>
              <a:t>La fondation « Un avenir ensemble »,</a:t>
            </a:r>
            <a:r>
              <a:rPr lang="fr-FR" sz="1400" u="sng" dirty="0" smtClean="0">
                <a:solidFill>
                  <a:schemeClr val="tx1"/>
                </a:solidFill>
                <a:latin typeface="Calibri" panose="020F0502020204030204" pitchFamily="34" charset="0"/>
                <a:cs typeface="Calibri" panose="020F0502020204030204" pitchFamily="34" charset="0"/>
              </a:rPr>
              <a:t> </a:t>
            </a:r>
            <a:endParaRPr lang="fr-FR" sz="1400" dirty="0" smtClean="0">
              <a:solidFill>
                <a:schemeClr val="tx1"/>
              </a:solidFill>
              <a:latin typeface="Calibri" panose="020F0502020204030204" pitchFamily="34" charset="0"/>
              <a:cs typeface="Calibri" panose="020F0502020204030204" pitchFamily="34" charset="0"/>
            </a:endParaRPr>
          </a:p>
          <a:p>
            <a:endParaRPr lang="fr-FR" sz="1200" dirty="0" smtClean="0">
              <a:solidFill>
                <a:schemeClr val="tx1"/>
              </a:solidFill>
              <a:latin typeface="Calibri" panose="020F0502020204030204" pitchFamily="34" charset="0"/>
              <a:cs typeface="Calibri" panose="020F0502020204030204" pitchFamily="34" charset="0"/>
            </a:endParaRPr>
          </a:p>
          <a:p>
            <a:r>
              <a:rPr lang="fr-FR" sz="1400" dirty="0">
                <a:solidFill>
                  <a:schemeClr val="tx1"/>
                </a:solidFill>
                <a:latin typeface="Calibri" panose="020F0502020204030204" pitchFamily="34" charset="0"/>
                <a:cs typeface="Calibri" panose="020F0502020204030204" pitchFamily="34" charset="0"/>
              </a:rPr>
              <a:t>œuvre de la Légion d’honneur qui finance un dispositif de </a:t>
            </a:r>
            <a:r>
              <a:rPr lang="fr-FR" sz="1400" dirty="0" smtClean="0">
                <a:solidFill>
                  <a:schemeClr val="tx1"/>
                </a:solidFill>
                <a:latin typeface="Calibri" panose="020F0502020204030204" pitchFamily="34" charset="0"/>
                <a:cs typeface="Calibri" panose="020F0502020204030204" pitchFamily="34" charset="0"/>
              </a:rPr>
              <a:t>parrainage. </a:t>
            </a:r>
            <a:r>
              <a:rPr lang="fr-FR" sz="1400" dirty="0">
                <a:solidFill>
                  <a:schemeClr val="tx1"/>
                </a:solidFill>
                <a:latin typeface="Calibri" panose="020F0502020204030204" pitchFamily="34" charset="0"/>
                <a:cs typeface="Calibri" panose="020F0502020204030204" pitchFamily="34" charset="0"/>
              </a:rPr>
              <a:t>Celui-ci repose, </a:t>
            </a:r>
            <a:r>
              <a:rPr lang="fr-FR" sz="1400" dirty="0" smtClean="0">
                <a:solidFill>
                  <a:schemeClr val="tx1"/>
                </a:solidFill>
                <a:latin typeface="Calibri" panose="020F0502020204030204" pitchFamily="34" charset="0"/>
                <a:cs typeface="Calibri" panose="020F0502020204030204" pitchFamily="34" charset="0"/>
              </a:rPr>
              <a:t>sur </a:t>
            </a:r>
            <a:r>
              <a:rPr lang="fr-FR" sz="1400" dirty="0">
                <a:solidFill>
                  <a:schemeClr val="tx1"/>
                </a:solidFill>
                <a:latin typeface="Calibri" panose="020F0502020204030204" pitchFamily="34" charset="0"/>
                <a:cs typeface="Calibri" panose="020F0502020204030204" pitchFamily="34" charset="0"/>
              </a:rPr>
              <a:t>l’engagement de décorés de l</a:t>
            </a:r>
            <a:r>
              <a:rPr lang="fr-FR" sz="1400" dirty="0" smtClean="0">
                <a:solidFill>
                  <a:schemeClr val="tx1"/>
                </a:solidFill>
                <a:latin typeface="Calibri" panose="020F0502020204030204" pitchFamily="34" charset="0"/>
                <a:cs typeface="Calibri" panose="020F0502020204030204" pitchFamily="34" charset="0"/>
              </a:rPr>
              <a:t>a </a:t>
            </a:r>
            <a:r>
              <a:rPr lang="fr-FR" sz="1400" dirty="0">
                <a:solidFill>
                  <a:schemeClr val="tx1"/>
                </a:solidFill>
                <a:latin typeface="Calibri" panose="020F0502020204030204" pitchFamily="34" charset="0"/>
                <a:cs typeface="Calibri" panose="020F0502020204030204" pitchFamily="34" charset="0"/>
              </a:rPr>
              <a:t>L</a:t>
            </a:r>
            <a:r>
              <a:rPr lang="fr-FR" sz="1400" dirty="0" smtClean="0">
                <a:solidFill>
                  <a:schemeClr val="tx1"/>
                </a:solidFill>
                <a:latin typeface="Calibri" panose="020F0502020204030204" pitchFamily="34" charset="0"/>
                <a:cs typeface="Calibri" panose="020F0502020204030204" pitchFamily="34" charset="0"/>
              </a:rPr>
              <a:t>égion </a:t>
            </a:r>
            <a:r>
              <a:rPr lang="fr-FR" sz="1400" dirty="0">
                <a:solidFill>
                  <a:schemeClr val="tx1"/>
                </a:solidFill>
                <a:latin typeface="Calibri" panose="020F0502020204030204" pitchFamily="34" charset="0"/>
                <a:cs typeface="Calibri" panose="020F0502020204030204" pitchFamily="34" charset="0"/>
              </a:rPr>
              <a:t>d’honneur au service des </a:t>
            </a:r>
            <a:r>
              <a:rPr lang="fr-FR" sz="1400" dirty="0" smtClean="0">
                <a:solidFill>
                  <a:schemeClr val="tx1"/>
                </a:solidFill>
                <a:latin typeface="Calibri" panose="020F0502020204030204" pitchFamily="34" charset="0"/>
                <a:cs typeface="Calibri" panose="020F0502020204030204" pitchFamily="34" charset="0"/>
              </a:rPr>
              <a:t>élèves. </a:t>
            </a:r>
          </a:p>
          <a:p>
            <a:endParaRPr lang="fr-FR" sz="1400" b="1" u="sng" dirty="0">
              <a:solidFill>
                <a:schemeClr val="tx1"/>
              </a:solidFill>
              <a:latin typeface="Calibri" panose="020F0502020204030204" pitchFamily="34" charset="0"/>
              <a:cs typeface="Calibri" panose="020F0502020204030204" pitchFamily="34" charset="0"/>
              <a:hlinkClick r:id="rId3"/>
            </a:endParaRPr>
          </a:p>
          <a:p>
            <a:r>
              <a:rPr lang="fr-FR" sz="1400" b="1" u="sng" dirty="0" smtClean="0">
                <a:solidFill>
                  <a:schemeClr val="tx1"/>
                </a:solidFill>
                <a:latin typeface="Calibri" panose="020F0502020204030204" pitchFamily="34" charset="0"/>
                <a:cs typeface="Calibri" panose="020F0502020204030204" pitchFamily="34" charset="0"/>
                <a:hlinkClick r:id="rId3"/>
              </a:rPr>
              <a:t>https</a:t>
            </a:r>
            <a:r>
              <a:rPr lang="fr-FR" sz="1400" b="1" u="sng" dirty="0">
                <a:solidFill>
                  <a:schemeClr val="tx1"/>
                </a:solidFill>
                <a:latin typeface="Calibri" panose="020F0502020204030204" pitchFamily="34" charset="0"/>
                <a:cs typeface="Calibri" panose="020F0502020204030204" pitchFamily="34" charset="0"/>
                <a:hlinkClick r:id="rId3"/>
              </a:rPr>
              <a:t>://fondation-unavenirensemble.org/</a:t>
            </a:r>
            <a:endParaRPr lang="fr-FR" sz="1400" dirty="0">
              <a:solidFill>
                <a:schemeClr val="tx1"/>
              </a:solidFill>
              <a:latin typeface="Calibri" panose="020F0502020204030204" pitchFamily="34" charset="0"/>
              <a:cs typeface="Calibri" panose="020F0502020204030204" pitchFamily="34" charset="0"/>
            </a:endParaRPr>
          </a:p>
          <a:p>
            <a:endParaRPr lang="fr-FR" sz="1200" dirty="0">
              <a:solidFill>
                <a:schemeClr val="tx1"/>
              </a:solidFill>
              <a:latin typeface="LLG Type" panose="00000500000000000000" pitchFamily="50" charset="0"/>
            </a:endParaRPr>
          </a:p>
        </p:txBody>
      </p:sp>
      <p:sp>
        <p:nvSpPr>
          <p:cNvPr id="6" name="Parchemin vertical 5"/>
          <p:cNvSpPr/>
          <p:nvPr/>
        </p:nvSpPr>
        <p:spPr>
          <a:xfrm rot="10800000" flipH="1" flipV="1">
            <a:off x="152400" y="57151"/>
            <a:ext cx="2314575" cy="1600200"/>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latin typeface="Calibri" panose="020F0502020204030204" pitchFamily="34" charset="0"/>
                <a:cs typeface="Calibri" panose="020F0502020204030204" pitchFamily="34" charset="0"/>
              </a:rPr>
              <a:t>Les autres fondations</a:t>
            </a:r>
            <a:endParaRPr lang="fr-FR"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488255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85000"/>
          </a:schemeClr>
        </a:solidFill>
        <a:effectLst/>
      </p:bgPr>
    </p:bg>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0BBC1377-C7B4-4FA7-A7A5-8EC6ABE6AB90}" type="slidenum">
              <a:rPr lang="fr-FR"/>
              <a:pPr>
                <a:defRPr/>
              </a:pPr>
              <a:t>18</a:t>
            </a:fld>
            <a:endParaRPr lang="fr-FR" dirty="0"/>
          </a:p>
        </p:txBody>
      </p:sp>
      <p:sp>
        <p:nvSpPr>
          <p:cNvPr id="5" name="ZoneTexte 4"/>
          <p:cNvSpPr txBox="1"/>
          <p:nvPr/>
        </p:nvSpPr>
        <p:spPr>
          <a:xfrm>
            <a:off x="3810000" y="7543800"/>
            <a:ext cx="184731" cy="307777"/>
          </a:xfrm>
          <a:prstGeom prst="rect">
            <a:avLst/>
          </a:prstGeom>
          <a:noFill/>
        </p:spPr>
        <p:txBody>
          <a:bodyPr wrap="none" rtlCol="0">
            <a:spAutoFit/>
          </a:bodyPr>
          <a:lstStyle/>
          <a:p>
            <a:endParaRPr lang="fr-FR" sz="1400" dirty="0">
              <a:latin typeface="LLG Type" panose="00000500000000000000" pitchFamily="50" charset="0"/>
            </a:endParaRPr>
          </a:p>
        </p:txBody>
      </p:sp>
      <p:sp>
        <p:nvSpPr>
          <p:cNvPr id="9" name="Organigramme : Bande perforée 8"/>
          <p:cNvSpPr/>
          <p:nvPr/>
        </p:nvSpPr>
        <p:spPr>
          <a:xfrm>
            <a:off x="94456" y="857251"/>
            <a:ext cx="6096000" cy="8915400"/>
          </a:xfrm>
          <a:prstGeom prst="flowChartPunched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b="1" dirty="0" smtClean="0">
                <a:solidFill>
                  <a:schemeClr val="tx1"/>
                </a:solidFill>
              </a:rPr>
              <a:t>La Fondation </a:t>
            </a:r>
            <a:r>
              <a:rPr lang="fr-FR" sz="1400" b="1" dirty="0">
                <a:solidFill>
                  <a:schemeClr val="tx1"/>
                </a:solidFill>
              </a:rPr>
              <a:t>Georges Besse permet à des élèves à haut potentiel de poursuivre des études scientifiques pour devenir ingénieur, malgré des difficultés sociales ou matérielles.</a:t>
            </a:r>
            <a:br>
              <a:rPr lang="fr-FR" sz="1400" b="1" dirty="0">
                <a:solidFill>
                  <a:schemeClr val="tx1"/>
                </a:solidFill>
              </a:rPr>
            </a:br>
            <a:r>
              <a:rPr lang="fr-FR" sz="1400" b="1" dirty="0">
                <a:solidFill>
                  <a:schemeClr val="tx1"/>
                </a:solidFill>
              </a:rPr>
              <a:t/>
            </a:r>
            <a:br>
              <a:rPr lang="fr-FR" sz="1400" b="1" dirty="0">
                <a:solidFill>
                  <a:schemeClr val="tx1"/>
                </a:solidFill>
              </a:rPr>
            </a:br>
            <a:r>
              <a:rPr lang="fr-FR" sz="1400" b="1" dirty="0">
                <a:solidFill>
                  <a:schemeClr val="tx1"/>
                </a:solidFill>
              </a:rPr>
              <a:t>La prochaine campagne des candidatures se déroule </a:t>
            </a:r>
            <a:r>
              <a:rPr lang="fr-FR" sz="1400" b="1" u="sng" dirty="0">
                <a:solidFill>
                  <a:schemeClr val="tx1"/>
                </a:solidFill>
              </a:rPr>
              <a:t>du 6 janvier au 23 mars 2025</a:t>
            </a:r>
            <a:r>
              <a:rPr lang="fr-FR" sz="1400" b="1" dirty="0">
                <a:solidFill>
                  <a:schemeClr val="tx1"/>
                </a:solidFill>
              </a:rPr>
              <a:t>.</a:t>
            </a:r>
            <a:br>
              <a:rPr lang="fr-FR" sz="1400" b="1" dirty="0">
                <a:solidFill>
                  <a:schemeClr val="tx1"/>
                </a:solidFill>
              </a:rPr>
            </a:br>
            <a:r>
              <a:rPr lang="fr-FR" sz="1400" b="1" dirty="0">
                <a:solidFill>
                  <a:schemeClr val="tx1"/>
                </a:solidFill>
              </a:rPr>
              <a:t/>
            </a:r>
            <a:br>
              <a:rPr lang="fr-FR" sz="1400" b="1" dirty="0">
                <a:solidFill>
                  <a:schemeClr val="tx1"/>
                </a:solidFill>
              </a:rPr>
            </a:br>
            <a:r>
              <a:rPr lang="fr-FR" sz="1400" b="1" dirty="0">
                <a:solidFill>
                  <a:schemeClr val="tx1"/>
                </a:solidFill>
              </a:rPr>
              <a:t/>
            </a:r>
            <a:br>
              <a:rPr lang="fr-FR" sz="1400" b="1" dirty="0">
                <a:solidFill>
                  <a:schemeClr val="tx1"/>
                </a:solidFill>
              </a:rPr>
            </a:br>
            <a:r>
              <a:rPr lang="fr-FR" sz="1400" b="1" dirty="0">
                <a:solidFill>
                  <a:schemeClr val="tx1"/>
                </a:solidFill>
              </a:rPr>
              <a:t/>
            </a:r>
            <a:br>
              <a:rPr lang="fr-FR" sz="1400" b="1" dirty="0">
                <a:solidFill>
                  <a:schemeClr val="tx1"/>
                </a:solidFill>
              </a:rPr>
            </a:br>
            <a:r>
              <a:rPr lang="fr-FR" sz="1400" b="1" dirty="0" smtClean="0">
                <a:solidFill>
                  <a:schemeClr val="tx1"/>
                </a:solidFill>
              </a:rPr>
              <a:t>- </a:t>
            </a:r>
            <a:r>
              <a:rPr lang="fr-FR" sz="1400" b="1" dirty="0">
                <a:solidFill>
                  <a:schemeClr val="tx1"/>
                </a:solidFill>
              </a:rPr>
              <a:t>Formulaire d’éligibilité disponible sur </a:t>
            </a:r>
            <a:r>
              <a:rPr lang="fr-FR" sz="1400" b="1" dirty="0" smtClean="0">
                <a:solidFill>
                  <a:schemeClr val="tx1"/>
                </a:solidFill>
              </a:rPr>
              <a:t>le site </a:t>
            </a:r>
            <a:r>
              <a:rPr lang="fr-FR" sz="1400" b="1" dirty="0">
                <a:solidFill>
                  <a:schemeClr val="tx1"/>
                </a:solidFill>
              </a:rPr>
              <a:t>site </a:t>
            </a:r>
            <a:r>
              <a:rPr lang="fr-FR" sz="1400" b="1" u="sng" dirty="0">
                <a:solidFill>
                  <a:schemeClr val="tx1"/>
                </a:solidFill>
                <a:hlinkClick r:id="rId2"/>
              </a:rPr>
              <a:t>https://www.fondationbesse.com/devenir-laureat</a:t>
            </a:r>
            <a:r>
              <a:rPr lang="fr-FR" sz="1400" b="1" u="sng" dirty="0" smtClean="0">
                <a:solidFill>
                  <a:schemeClr val="tx1"/>
                </a:solidFill>
                <a:hlinkClick r:id="rId2"/>
              </a:rPr>
              <a:t>/</a:t>
            </a:r>
            <a:endParaRPr lang="fr-FR" sz="1400" b="1" u="sng" dirty="0" smtClean="0">
              <a:solidFill>
                <a:schemeClr val="tx1"/>
              </a:solidFill>
            </a:endParaRPr>
          </a:p>
          <a:p>
            <a:endParaRPr lang="fr-FR" sz="1400" dirty="0">
              <a:solidFill>
                <a:schemeClr val="tx1"/>
              </a:solidFill>
            </a:endParaRPr>
          </a:p>
          <a:p>
            <a:r>
              <a:rPr lang="fr-FR" sz="1400" b="1" dirty="0">
                <a:solidFill>
                  <a:schemeClr val="tx1"/>
                </a:solidFill>
              </a:rPr>
              <a:t>- Dossier à remplir en ligne avec justificatifs, </a:t>
            </a:r>
            <a:r>
              <a:rPr lang="fr-FR" sz="1400" b="1" dirty="0" smtClean="0">
                <a:solidFill>
                  <a:schemeClr val="tx1"/>
                </a:solidFill>
              </a:rPr>
              <a:t>une </a:t>
            </a:r>
            <a:r>
              <a:rPr lang="fr-FR" sz="1400" b="1" dirty="0">
                <a:solidFill>
                  <a:schemeClr val="tx1"/>
                </a:solidFill>
              </a:rPr>
              <a:t>lettre de motivation </a:t>
            </a:r>
            <a:r>
              <a:rPr lang="fr-FR" sz="1400" b="1" u="sng" dirty="0">
                <a:solidFill>
                  <a:schemeClr val="tx1"/>
                </a:solidFill>
              </a:rPr>
              <a:t>manuscrite</a:t>
            </a:r>
            <a:r>
              <a:rPr lang="fr-FR" sz="1400" b="1" dirty="0">
                <a:solidFill>
                  <a:schemeClr val="tx1"/>
                </a:solidFill>
              </a:rPr>
              <a:t> et des lettres de recommandation dont au moins une d’un professeur ou du directeur d’établissement.</a:t>
            </a:r>
            <a:endParaRPr lang="fr-FR" sz="1400" dirty="0">
              <a:solidFill>
                <a:schemeClr val="tx1"/>
              </a:solidFill>
            </a:endParaRPr>
          </a:p>
          <a:p>
            <a:r>
              <a:rPr lang="fr-FR" sz="1400" b="1" dirty="0">
                <a:solidFill>
                  <a:schemeClr val="tx1"/>
                </a:solidFill>
              </a:rPr>
              <a:t/>
            </a:r>
            <a:br>
              <a:rPr lang="fr-FR" sz="1400" b="1" dirty="0">
                <a:solidFill>
                  <a:schemeClr val="tx1"/>
                </a:solidFill>
              </a:rPr>
            </a:br>
            <a:endParaRPr lang="fr-FR" sz="1400" dirty="0">
              <a:solidFill>
                <a:schemeClr val="tx1"/>
              </a:solidFill>
            </a:endParaRPr>
          </a:p>
          <a:p>
            <a:r>
              <a:rPr lang="fr-FR" sz="1400" b="1" dirty="0">
                <a:solidFill>
                  <a:schemeClr val="tx1"/>
                </a:solidFill>
              </a:rPr>
              <a:t>La Fondation Georges Besse accompagne des jeunes gens actuellement en classe de terminale, en classe préparatoire, en université ou au début de leur cycle ingénieur.</a:t>
            </a:r>
            <a:br>
              <a:rPr lang="fr-FR" sz="1400" b="1" dirty="0">
                <a:solidFill>
                  <a:schemeClr val="tx1"/>
                </a:solidFill>
              </a:rPr>
            </a:br>
            <a:endParaRPr lang="fr-FR" sz="1400" dirty="0">
              <a:solidFill>
                <a:schemeClr val="tx1"/>
              </a:solidFill>
            </a:endParaRPr>
          </a:p>
        </p:txBody>
      </p:sp>
      <p:sp>
        <p:nvSpPr>
          <p:cNvPr id="6" name="Parchemin vertical 5"/>
          <p:cNvSpPr/>
          <p:nvPr/>
        </p:nvSpPr>
        <p:spPr>
          <a:xfrm rot="10800000" flipH="1" flipV="1">
            <a:off x="533400" y="228600"/>
            <a:ext cx="2314575" cy="1600200"/>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latin typeface="Calibri" panose="020F0502020204030204" pitchFamily="34" charset="0"/>
                <a:cs typeface="Calibri" panose="020F0502020204030204" pitchFamily="34" charset="0"/>
              </a:rPr>
              <a:t>Les autres fondations</a:t>
            </a:r>
            <a:endParaRPr lang="fr-FR"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222329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85000"/>
          </a:schemeClr>
        </a:solidFill>
        <a:effectLst/>
      </p:bgPr>
    </p:bg>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0BBC1377-C7B4-4FA7-A7A5-8EC6ABE6AB90}" type="slidenum">
              <a:rPr lang="fr-FR"/>
              <a:pPr>
                <a:defRPr/>
              </a:pPr>
              <a:t>19</a:t>
            </a:fld>
            <a:endParaRPr lang="fr-FR" dirty="0"/>
          </a:p>
        </p:txBody>
      </p:sp>
      <p:sp>
        <p:nvSpPr>
          <p:cNvPr id="5" name="ZoneTexte 4"/>
          <p:cNvSpPr txBox="1"/>
          <p:nvPr/>
        </p:nvSpPr>
        <p:spPr>
          <a:xfrm>
            <a:off x="3810000" y="7543800"/>
            <a:ext cx="184731" cy="307777"/>
          </a:xfrm>
          <a:prstGeom prst="rect">
            <a:avLst/>
          </a:prstGeom>
          <a:noFill/>
        </p:spPr>
        <p:txBody>
          <a:bodyPr wrap="none" rtlCol="0">
            <a:spAutoFit/>
          </a:bodyPr>
          <a:lstStyle/>
          <a:p>
            <a:endParaRPr lang="fr-FR" sz="1400" dirty="0">
              <a:latin typeface="LLG Type" panose="00000500000000000000" pitchFamily="50" charset="0"/>
            </a:endParaRPr>
          </a:p>
        </p:txBody>
      </p:sp>
      <p:sp>
        <p:nvSpPr>
          <p:cNvPr id="9" name="Organigramme : Bande perforée 8"/>
          <p:cNvSpPr/>
          <p:nvPr/>
        </p:nvSpPr>
        <p:spPr>
          <a:xfrm>
            <a:off x="94456" y="857251"/>
            <a:ext cx="6096000" cy="8915400"/>
          </a:xfrm>
          <a:prstGeom prst="flowChartPunched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300" dirty="0">
                <a:solidFill>
                  <a:schemeClr val="tx1"/>
                </a:solidFill>
                <a:latin typeface="Calibri" panose="020F0502020204030204" pitchFamily="34" charset="0"/>
                <a:cs typeface="Calibri" panose="020F0502020204030204" pitchFamily="34" charset="0"/>
              </a:rPr>
              <a:t>C</a:t>
            </a:r>
            <a:r>
              <a:rPr lang="fr-FR" sz="1300" dirty="0" smtClean="0">
                <a:solidFill>
                  <a:schemeClr val="tx1"/>
                </a:solidFill>
                <a:latin typeface="Calibri" panose="020F0502020204030204" pitchFamily="34" charset="0"/>
                <a:cs typeface="Calibri" panose="020F0502020204030204" pitchFamily="34" charset="0"/>
              </a:rPr>
              <a:t>ritères </a:t>
            </a:r>
            <a:r>
              <a:rPr lang="fr-FR" sz="1300" dirty="0">
                <a:solidFill>
                  <a:schemeClr val="tx1"/>
                </a:solidFill>
                <a:latin typeface="Calibri" panose="020F0502020204030204" pitchFamily="34" charset="0"/>
                <a:cs typeface="Calibri" panose="020F0502020204030204" pitchFamily="34" charset="0"/>
              </a:rPr>
              <a:t>de candidature </a:t>
            </a:r>
            <a:r>
              <a:rPr lang="fr-FR" sz="1300" dirty="0" smtClean="0">
                <a:solidFill>
                  <a:schemeClr val="tx1"/>
                </a:solidFill>
                <a:latin typeface="Calibri" panose="020F0502020204030204" pitchFamily="34" charset="0"/>
                <a:cs typeface="Calibri" panose="020F0502020204030204" pitchFamily="34" charset="0"/>
              </a:rPr>
              <a:t>pour la Fondation Georges Besse</a:t>
            </a:r>
          </a:p>
          <a:p>
            <a:endParaRPr lang="fr-FR" sz="1300" dirty="0" smtClean="0">
              <a:solidFill>
                <a:schemeClr val="tx1"/>
              </a:solidFill>
              <a:latin typeface="Calibri" panose="020F0502020204030204" pitchFamily="34" charset="0"/>
              <a:cs typeface="Calibri" panose="020F0502020204030204" pitchFamily="34" charset="0"/>
            </a:endParaRPr>
          </a:p>
          <a:p>
            <a:r>
              <a:rPr lang="fr-FR" sz="1300" dirty="0" smtClean="0">
                <a:solidFill>
                  <a:schemeClr val="tx1"/>
                </a:solidFill>
                <a:latin typeface="Calibri" panose="020F0502020204030204" pitchFamily="34" charset="0"/>
                <a:cs typeface="Calibri" panose="020F0502020204030204" pitchFamily="34" charset="0"/>
              </a:rPr>
              <a:t>Vous </a:t>
            </a:r>
            <a:r>
              <a:rPr lang="fr-FR" sz="1300" dirty="0">
                <a:solidFill>
                  <a:schemeClr val="tx1"/>
                </a:solidFill>
                <a:latin typeface="Calibri" panose="020F0502020204030204" pitchFamily="34" charset="0"/>
                <a:cs typeface="Calibri" panose="020F0502020204030204" pitchFamily="34" charset="0"/>
              </a:rPr>
              <a:t>êtes scolarisé en France : </a:t>
            </a:r>
            <a:endParaRPr lang="fr-FR" sz="1300" dirty="0" smtClean="0">
              <a:solidFill>
                <a:schemeClr val="tx1"/>
              </a:solidFill>
              <a:latin typeface="Calibri" panose="020F0502020204030204" pitchFamily="34" charset="0"/>
              <a:cs typeface="Calibri" panose="020F0502020204030204" pitchFamily="34" charset="0"/>
            </a:endParaRPr>
          </a:p>
          <a:p>
            <a:endParaRPr lang="fr-FR" sz="1300" dirty="0" smtClean="0">
              <a:solidFill>
                <a:schemeClr val="tx1"/>
              </a:solidFill>
              <a:latin typeface="Calibri" panose="020F0502020204030204" pitchFamily="34" charset="0"/>
              <a:cs typeface="Calibri" panose="020F0502020204030204" pitchFamily="34" charset="0"/>
            </a:endParaRPr>
          </a:p>
          <a:p>
            <a:r>
              <a:rPr lang="fr-FR" sz="1300" dirty="0" smtClean="0">
                <a:solidFill>
                  <a:schemeClr val="tx1"/>
                </a:solidFill>
                <a:latin typeface="Calibri" panose="020F0502020204030204" pitchFamily="34" charset="0"/>
                <a:cs typeface="Calibri" panose="020F0502020204030204" pitchFamily="34" charset="0"/>
              </a:rPr>
              <a:t>• </a:t>
            </a:r>
            <a:r>
              <a:rPr lang="fr-FR" sz="1300" dirty="0">
                <a:solidFill>
                  <a:schemeClr val="tx1"/>
                </a:solidFill>
                <a:latin typeface="Calibri" panose="020F0502020204030204" pitchFamily="34" charset="0"/>
                <a:cs typeface="Calibri" panose="020F0502020204030204" pitchFamily="34" charset="0"/>
              </a:rPr>
              <a:t>en terminale scientifique </a:t>
            </a:r>
            <a:endParaRPr lang="fr-FR" sz="1300" dirty="0" smtClean="0">
              <a:solidFill>
                <a:schemeClr val="tx1"/>
              </a:solidFill>
              <a:latin typeface="Calibri" panose="020F0502020204030204" pitchFamily="34" charset="0"/>
              <a:cs typeface="Calibri" panose="020F0502020204030204" pitchFamily="34" charset="0"/>
            </a:endParaRPr>
          </a:p>
          <a:p>
            <a:r>
              <a:rPr lang="fr-FR" sz="1300" dirty="0" smtClean="0">
                <a:solidFill>
                  <a:schemeClr val="tx1"/>
                </a:solidFill>
                <a:latin typeface="Calibri" panose="020F0502020204030204" pitchFamily="34" charset="0"/>
                <a:cs typeface="Calibri" panose="020F0502020204030204" pitchFamily="34" charset="0"/>
              </a:rPr>
              <a:t>• </a:t>
            </a:r>
            <a:r>
              <a:rPr lang="fr-FR" sz="1300" dirty="0">
                <a:solidFill>
                  <a:schemeClr val="tx1"/>
                </a:solidFill>
                <a:latin typeface="Calibri" panose="020F0502020204030204" pitchFamily="34" charset="0"/>
                <a:cs typeface="Calibri" panose="020F0502020204030204" pitchFamily="34" charset="0"/>
              </a:rPr>
              <a:t>en études supérieures </a:t>
            </a:r>
            <a:endParaRPr lang="fr-FR" sz="1300" dirty="0" smtClean="0">
              <a:solidFill>
                <a:schemeClr val="tx1"/>
              </a:solidFill>
              <a:latin typeface="Calibri" panose="020F0502020204030204" pitchFamily="34" charset="0"/>
              <a:cs typeface="Calibri" panose="020F0502020204030204" pitchFamily="34" charset="0"/>
            </a:endParaRPr>
          </a:p>
          <a:p>
            <a:r>
              <a:rPr lang="fr-FR" sz="1300" dirty="0" smtClean="0">
                <a:solidFill>
                  <a:schemeClr val="tx1"/>
                </a:solidFill>
                <a:latin typeface="Calibri" panose="020F0502020204030204" pitchFamily="34" charset="0"/>
                <a:cs typeface="Calibri" panose="020F0502020204030204" pitchFamily="34" charset="0"/>
              </a:rPr>
              <a:t>• </a:t>
            </a:r>
            <a:r>
              <a:rPr lang="fr-FR" sz="1300" dirty="0">
                <a:solidFill>
                  <a:schemeClr val="tx1"/>
                </a:solidFill>
                <a:latin typeface="Calibri" panose="020F0502020204030204" pitchFamily="34" charset="0"/>
                <a:cs typeface="Calibri" panose="020F0502020204030204" pitchFamily="34" charset="0"/>
              </a:rPr>
              <a:t>en début de formation d’ingénieur </a:t>
            </a:r>
            <a:endParaRPr lang="fr-FR" sz="1300" dirty="0" smtClean="0">
              <a:solidFill>
                <a:schemeClr val="tx1"/>
              </a:solidFill>
              <a:latin typeface="Calibri" panose="020F0502020204030204" pitchFamily="34" charset="0"/>
              <a:cs typeface="Calibri" panose="020F0502020204030204" pitchFamily="34" charset="0"/>
            </a:endParaRPr>
          </a:p>
          <a:p>
            <a:endParaRPr lang="fr-FR" sz="1300" dirty="0">
              <a:solidFill>
                <a:schemeClr val="tx1"/>
              </a:solidFill>
              <a:latin typeface="Calibri" panose="020F0502020204030204" pitchFamily="34" charset="0"/>
              <a:cs typeface="Calibri" panose="020F0502020204030204" pitchFamily="34" charset="0"/>
            </a:endParaRPr>
          </a:p>
          <a:p>
            <a:r>
              <a:rPr lang="fr-FR" sz="1300" dirty="0" smtClean="0">
                <a:solidFill>
                  <a:schemeClr val="tx1"/>
                </a:solidFill>
                <a:latin typeface="Calibri" panose="020F0502020204030204" pitchFamily="34" charset="0"/>
                <a:cs typeface="Calibri" panose="020F0502020204030204" pitchFamily="34" charset="0"/>
              </a:rPr>
              <a:t>Vous </a:t>
            </a:r>
            <a:r>
              <a:rPr lang="fr-FR" sz="1300" dirty="0">
                <a:solidFill>
                  <a:schemeClr val="tx1"/>
                </a:solidFill>
                <a:latin typeface="Calibri" panose="020F0502020204030204" pitchFamily="34" charset="0"/>
                <a:cs typeface="Calibri" panose="020F0502020204030204" pitchFamily="34" charset="0"/>
              </a:rPr>
              <a:t>avez le goût des études et obtenez de très bons résultats. </a:t>
            </a:r>
            <a:endParaRPr lang="fr-FR" sz="1300" dirty="0" smtClean="0">
              <a:solidFill>
                <a:schemeClr val="tx1"/>
              </a:solidFill>
              <a:latin typeface="Calibri" panose="020F0502020204030204" pitchFamily="34" charset="0"/>
              <a:cs typeface="Calibri" panose="020F0502020204030204" pitchFamily="34" charset="0"/>
            </a:endParaRPr>
          </a:p>
          <a:p>
            <a:endParaRPr lang="fr-FR" sz="1300" dirty="0" smtClean="0">
              <a:solidFill>
                <a:schemeClr val="tx1"/>
              </a:solidFill>
              <a:latin typeface="Calibri" panose="020F0502020204030204" pitchFamily="34" charset="0"/>
              <a:cs typeface="Calibri" panose="020F0502020204030204" pitchFamily="34" charset="0"/>
            </a:endParaRPr>
          </a:p>
          <a:p>
            <a:r>
              <a:rPr lang="fr-FR" sz="1300" dirty="0" smtClean="0">
                <a:solidFill>
                  <a:schemeClr val="tx1"/>
                </a:solidFill>
                <a:latin typeface="Calibri" panose="020F0502020204030204" pitchFamily="34" charset="0"/>
                <a:cs typeface="Calibri" panose="020F0502020204030204" pitchFamily="34" charset="0"/>
              </a:rPr>
              <a:t>Plus </a:t>
            </a:r>
            <a:r>
              <a:rPr lang="fr-FR" sz="1300" dirty="0">
                <a:solidFill>
                  <a:schemeClr val="tx1"/>
                </a:solidFill>
                <a:latin typeface="Calibri" panose="020F0502020204030204" pitchFamily="34" charset="0"/>
                <a:cs typeface="Calibri" panose="020F0502020204030204" pitchFamily="34" charset="0"/>
              </a:rPr>
              <a:t>de 800 lauréats ont déjà bénéficié d’une bourse d’étude de la Fondation Georges Besse et de son accompagnement. Vous aussi, vous pouvez déposer votre candidature</a:t>
            </a:r>
            <a:r>
              <a:rPr lang="fr-FR" sz="1300" dirty="0" smtClean="0">
                <a:solidFill>
                  <a:schemeClr val="tx1"/>
                </a:solidFill>
                <a:latin typeface="Calibri" panose="020F0502020204030204" pitchFamily="34" charset="0"/>
                <a:cs typeface="Calibri" panose="020F0502020204030204" pitchFamily="34" charset="0"/>
              </a:rPr>
              <a:t>.</a:t>
            </a:r>
          </a:p>
          <a:p>
            <a:endParaRPr lang="fr-FR" sz="1300" dirty="0" smtClean="0">
              <a:solidFill>
                <a:schemeClr val="tx1"/>
              </a:solidFill>
              <a:latin typeface="Calibri" panose="020F0502020204030204" pitchFamily="34" charset="0"/>
              <a:cs typeface="Calibri" panose="020F0502020204030204" pitchFamily="34" charset="0"/>
            </a:endParaRPr>
          </a:p>
          <a:p>
            <a:r>
              <a:rPr lang="fr-FR" sz="1300" dirty="0" smtClean="0">
                <a:solidFill>
                  <a:schemeClr val="tx1"/>
                </a:solidFill>
                <a:latin typeface="Calibri" panose="020F0502020204030204" pitchFamily="34" charset="0"/>
                <a:cs typeface="Calibri" panose="020F0502020204030204" pitchFamily="34" charset="0"/>
              </a:rPr>
              <a:t> </a:t>
            </a:r>
            <a:r>
              <a:rPr lang="fr-FR" sz="1300" dirty="0">
                <a:solidFill>
                  <a:schemeClr val="tx1"/>
                </a:solidFill>
                <a:latin typeface="Calibri" panose="020F0502020204030204" pitchFamily="34" charset="0"/>
                <a:cs typeface="Calibri" panose="020F0502020204030204" pitchFamily="34" charset="0"/>
              </a:rPr>
              <a:t>Les étapes de </a:t>
            </a:r>
            <a:r>
              <a:rPr lang="fr-FR" sz="1300" dirty="0" smtClean="0">
                <a:solidFill>
                  <a:schemeClr val="tx1"/>
                </a:solidFill>
                <a:latin typeface="Calibri" panose="020F0502020204030204" pitchFamily="34" charset="0"/>
                <a:cs typeface="Calibri" panose="020F0502020204030204" pitchFamily="34" charset="0"/>
              </a:rPr>
              <a:t>sélection</a:t>
            </a:r>
          </a:p>
          <a:p>
            <a:r>
              <a:rPr lang="fr-FR" sz="1300" dirty="0" smtClean="0">
                <a:solidFill>
                  <a:schemeClr val="tx1"/>
                </a:solidFill>
                <a:latin typeface="Calibri" panose="020F0502020204030204" pitchFamily="34" charset="0"/>
                <a:cs typeface="Calibri" panose="020F0502020204030204" pitchFamily="34" charset="0"/>
              </a:rPr>
              <a:t>1</a:t>
            </a:r>
            <a:r>
              <a:rPr lang="fr-FR" sz="1300" dirty="0">
                <a:solidFill>
                  <a:schemeClr val="tx1"/>
                </a:solidFill>
                <a:latin typeface="Calibri" panose="020F0502020204030204" pitchFamily="34" charset="0"/>
                <a:cs typeface="Calibri" panose="020F0502020204030204" pitchFamily="34" charset="0"/>
              </a:rPr>
              <a:t>. De janvier à mars : dépôt des dossiers de candidature en ligne. </a:t>
            </a:r>
            <a:endParaRPr lang="fr-FR" sz="1300" dirty="0" smtClean="0">
              <a:solidFill>
                <a:schemeClr val="tx1"/>
              </a:solidFill>
              <a:latin typeface="Calibri" panose="020F0502020204030204" pitchFamily="34" charset="0"/>
              <a:cs typeface="Calibri" panose="020F0502020204030204" pitchFamily="34" charset="0"/>
            </a:endParaRPr>
          </a:p>
          <a:p>
            <a:r>
              <a:rPr lang="fr-FR" sz="1300" dirty="0" smtClean="0">
                <a:solidFill>
                  <a:schemeClr val="tx1"/>
                </a:solidFill>
                <a:latin typeface="Calibri" panose="020F0502020204030204" pitchFamily="34" charset="0"/>
                <a:cs typeface="Calibri" panose="020F0502020204030204" pitchFamily="34" charset="0"/>
              </a:rPr>
              <a:t>2</a:t>
            </a:r>
            <a:r>
              <a:rPr lang="fr-FR" sz="1300" dirty="0">
                <a:solidFill>
                  <a:schemeClr val="tx1"/>
                </a:solidFill>
                <a:latin typeface="Calibri" panose="020F0502020204030204" pitchFamily="34" charset="0"/>
                <a:cs typeface="Calibri" panose="020F0502020204030204" pitchFamily="34" charset="0"/>
              </a:rPr>
              <a:t>. D’avril à juin : examen des dossiers par le Comité de Sélection. </a:t>
            </a:r>
            <a:endParaRPr lang="fr-FR" sz="1300" dirty="0" smtClean="0">
              <a:solidFill>
                <a:schemeClr val="tx1"/>
              </a:solidFill>
              <a:latin typeface="Calibri" panose="020F0502020204030204" pitchFamily="34" charset="0"/>
              <a:cs typeface="Calibri" panose="020F0502020204030204" pitchFamily="34" charset="0"/>
            </a:endParaRPr>
          </a:p>
          <a:p>
            <a:r>
              <a:rPr lang="fr-FR" sz="1300" dirty="0" smtClean="0">
                <a:solidFill>
                  <a:schemeClr val="tx1"/>
                </a:solidFill>
                <a:latin typeface="Calibri" panose="020F0502020204030204" pitchFamily="34" charset="0"/>
                <a:cs typeface="Calibri" panose="020F0502020204030204" pitchFamily="34" charset="0"/>
              </a:rPr>
              <a:t>3</a:t>
            </a:r>
            <a:r>
              <a:rPr lang="fr-FR" sz="1300" dirty="0">
                <a:solidFill>
                  <a:schemeClr val="tx1"/>
                </a:solidFill>
                <a:latin typeface="Calibri" panose="020F0502020204030204" pitchFamily="34" charset="0"/>
                <a:cs typeface="Calibri" panose="020F0502020204030204" pitchFamily="34" charset="0"/>
              </a:rPr>
              <a:t>. Début juin : entretien, à Paris, pour les candidats dont les qualités et la situation ont retenu l’attention du Comité de Sélection. </a:t>
            </a:r>
            <a:endParaRPr lang="fr-FR" sz="1300" dirty="0" smtClean="0">
              <a:solidFill>
                <a:schemeClr val="tx1"/>
              </a:solidFill>
              <a:latin typeface="Calibri" panose="020F0502020204030204" pitchFamily="34" charset="0"/>
              <a:cs typeface="Calibri" panose="020F0502020204030204" pitchFamily="34" charset="0"/>
            </a:endParaRPr>
          </a:p>
          <a:p>
            <a:r>
              <a:rPr lang="fr-FR" sz="1300" dirty="0" smtClean="0">
                <a:solidFill>
                  <a:schemeClr val="tx1"/>
                </a:solidFill>
                <a:latin typeface="Calibri" panose="020F0502020204030204" pitchFamily="34" charset="0"/>
                <a:cs typeface="Calibri" panose="020F0502020204030204" pitchFamily="34" charset="0"/>
              </a:rPr>
              <a:t>4</a:t>
            </a:r>
            <a:r>
              <a:rPr lang="fr-FR" sz="1300" dirty="0">
                <a:solidFill>
                  <a:schemeClr val="tx1"/>
                </a:solidFill>
                <a:latin typeface="Calibri" panose="020F0502020204030204" pitchFamily="34" charset="0"/>
                <a:cs typeface="Calibri" panose="020F0502020204030204" pitchFamily="34" charset="0"/>
              </a:rPr>
              <a:t>. En juin : liste définitive des lauréats. </a:t>
            </a:r>
            <a:endParaRPr lang="fr-FR" sz="1300" dirty="0" smtClean="0">
              <a:solidFill>
                <a:schemeClr val="tx1"/>
              </a:solidFill>
              <a:latin typeface="Calibri" panose="020F0502020204030204" pitchFamily="34" charset="0"/>
              <a:cs typeface="Calibri" panose="020F0502020204030204" pitchFamily="34" charset="0"/>
            </a:endParaRPr>
          </a:p>
          <a:p>
            <a:endParaRPr lang="fr-FR" sz="1300" dirty="0">
              <a:solidFill>
                <a:schemeClr val="tx1"/>
              </a:solidFill>
              <a:latin typeface="Calibri" panose="020F0502020204030204" pitchFamily="34" charset="0"/>
              <a:cs typeface="Calibri" panose="020F0502020204030204" pitchFamily="34" charset="0"/>
            </a:endParaRPr>
          </a:p>
          <a:p>
            <a:r>
              <a:rPr lang="fr-FR" sz="1300" dirty="0" smtClean="0">
                <a:solidFill>
                  <a:schemeClr val="tx1"/>
                </a:solidFill>
                <a:latin typeface="Calibri" panose="020F0502020204030204" pitchFamily="34" charset="0"/>
                <a:cs typeface="Calibri" panose="020F0502020204030204" pitchFamily="34" charset="0"/>
              </a:rPr>
              <a:t>Fondation </a:t>
            </a:r>
            <a:r>
              <a:rPr lang="fr-FR" sz="1300" dirty="0">
                <a:solidFill>
                  <a:schemeClr val="tx1"/>
                </a:solidFill>
                <a:latin typeface="Calibri" panose="020F0502020204030204" pitchFamily="34" charset="0"/>
                <a:cs typeface="Calibri" panose="020F0502020204030204" pitchFamily="34" charset="0"/>
              </a:rPr>
              <a:t>Georges </a:t>
            </a:r>
            <a:r>
              <a:rPr lang="fr-FR" sz="1300" dirty="0" smtClean="0">
                <a:solidFill>
                  <a:schemeClr val="tx1"/>
                </a:solidFill>
                <a:latin typeface="Calibri" panose="020F0502020204030204" pitchFamily="34" charset="0"/>
                <a:cs typeface="Calibri" panose="020F0502020204030204" pitchFamily="34" charset="0"/>
              </a:rPr>
              <a:t>Besse</a:t>
            </a:r>
          </a:p>
          <a:p>
            <a:r>
              <a:rPr lang="fr-FR" sz="1300" dirty="0" smtClean="0">
                <a:solidFill>
                  <a:schemeClr val="tx1"/>
                </a:solidFill>
                <a:latin typeface="Calibri" panose="020F0502020204030204" pitchFamily="34" charset="0"/>
                <a:cs typeface="Calibri" panose="020F0502020204030204" pitchFamily="34" charset="0"/>
              </a:rPr>
              <a:t>Abritée </a:t>
            </a:r>
            <a:r>
              <a:rPr lang="fr-FR" sz="1300" dirty="0">
                <a:solidFill>
                  <a:schemeClr val="tx1"/>
                </a:solidFill>
                <a:latin typeface="Calibri" panose="020F0502020204030204" pitchFamily="34" charset="0"/>
                <a:cs typeface="Calibri" panose="020F0502020204030204" pitchFamily="34" charset="0"/>
              </a:rPr>
              <a:t>par la Fondation de France 125, avenue de Paris - 92320 Châtillon Tel. 01 34 96 05 33 06 49 24 21 16 secretariat@fondationbesse.com </a:t>
            </a:r>
            <a:endParaRPr lang="fr-FR" sz="1300" dirty="0" smtClean="0">
              <a:solidFill>
                <a:schemeClr val="tx1"/>
              </a:solidFill>
              <a:latin typeface="Calibri" panose="020F0502020204030204" pitchFamily="34" charset="0"/>
              <a:cs typeface="Calibri" panose="020F0502020204030204" pitchFamily="34" charset="0"/>
            </a:endParaRPr>
          </a:p>
          <a:p>
            <a:endParaRPr lang="fr-FR" sz="1300" dirty="0" smtClean="0">
              <a:solidFill>
                <a:schemeClr val="tx1"/>
              </a:solidFill>
              <a:latin typeface="Calibri" panose="020F0502020204030204" pitchFamily="34" charset="0"/>
              <a:cs typeface="Calibri" panose="020F0502020204030204" pitchFamily="34" charset="0"/>
            </a:endParaRPr>
          </a:p>
          <a:p>
            <a:r>
              <a:rPr lang="fr-FR" sz="1300" dirty="0" smtClean="0">
                <a:solidFill>
                  <a:schemeClr val="tx1"/>
                </a:solidFill>
                <a:latin typeface="Calibri" panose="020F0502020204030204" pitchFamily="34" charset="0"/>
                <a:cs typeface="Calibri" panose="020F0502020204030204" pitchFamily="34" charset="0"/>
              </a:rPr>
              <a:t>www.fondationbesse.com </a:t>
            </a:r>
          </a:p>
          <a:p>
            <a:r>
              <a:rPr lang="fr-FR" sz="1300" dirty="0" smtClean="0">
                <a:solidFill>
                  <a:schemeClr val="tx1"/>
                </a:solidFill>
                <a:latin typeface="Calibri" panose="020F0502020204030204" pitchFamily="34" charset="0"/>
                <a:cs typeface="Calibri" panose="020F0502020204030204" pitchFamily="34" charset="0"/>
              </a:rPr>
              <a:t>Accès </a:t>
            </a:r>
            <a:r>
              <a:rPr lang="fr-FR" sz="1300" dirty="0">
                <a:solidFill>
                  <a:schemeClr val="tx1"/>
                </a:solidFill>
                <a:latin typeface="Calibri" panose="020F0502020204030204" pitchFamily="34" charset="0"/>
                <a:cs typeface="Calibri" panose="020F0502020204030204" pitchFamily="34" charset="0"/>
              </a:rPr>
              <a:t>aux dossiers de candidature sur le site www.fondationbesse.com</a:t>
            </a:r>
          </a:p>
        </p:txBody>
      </p:sp>
      <p:sp>
        <p:nvSpPr>
          <p:cNvPr id="6" name="Parchemin vertical 5"/>
          <p:cNvSpPr/>
          <p:nvPr/>
        </p:nvSpPr>
        <p:spPr>
          <a:xfrm rot="10800000" flipH="1" flipV="1">
            <a:off x="381000" y="381000"/>
            <a:ext cx="2314575" cy="1600200"/>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latin typeface="Calibri" panose="020F0502020204030204" pitchFamily="34" charset="0"/>
                <a:cs typeface="Calibri" panose="020F0502020204030204" pitchFamily="34" charset="0"/>
              </a:rPr>
              <a:t>Les autres fondations</a:t>
            </a:r>
            <a:endParaRPr lang="fr-FR"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09829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85000"/>
          </a:schemeClr>
        </a:solidFill>
        <a:effectLst/>
      </p:bgPr>
    </p:bg>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0BBC1377-C7B4-4FA7-A7A5-8EC6ABE6AB90}" type="slidenum">
              <a:rPr lang="fr-FR"/>
              <a:pPr>
                <a:defRPr/>
              </a:pPr>
              <a:t>2</a:t>
            </a:fld>
            <a:endParaRPr lang="fr-FR" dirty="0"/>
          </a:p>
        </p:txBody>
      </p:sp>
      <p:sp>
        <p:nvSpPr>
          <p:cNvPr id="5" name="ZoneTexte 4"/>
          <p:cNvSpPr txBox="1"/>
          <p:nvPr/>
        </p:nvSpPr>
        <p:spPr>
          <a:xfrm>
            <a:off x="3810000" y="7543800"/>
            <a:ext cx="184731" cy="369332"/>
          </a:xfrm>
          <a:prstGeom prst="rect">
            <a:avLst/>
          </a:prstGeom>
          <a:noFill/>
        </p:spPr>
        <p:txBody>
          <a:bodyPr wrap="none" rtlCol="0">
            <a:spAutoFit/>
          </a:bodyPr>
          <a:lstStyle/>
          <a:p>
            <a:endParaRPr lang="fr-FR" dirty="0"/>
          </a:p>
        </p:txBody>
      </p:sp>
      <p:sp>
        <p:nvSpPr>
          <p:cNvPr id="9" name="Organigramme : Bande perforée 8"/>
          <p:cNvSpPr/>
          <p:nvPr/>
        </p:nvSpPr>
        <p:spPr bwMode="auto">
          <a:xfrm>
            <a:off x="609600" y="838200"/>
            <a:ext cx="5221288" cy="7467600"/>
          </a:xfrm>
          <a:prstGeom prst="flowChartPunched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i="1" spc="-130" dirty="0">
                <a:solidFill>
                  <a:schemeClr val="tx1"/>
                </a:solidFill>
                <a:latin typeface="Calibri" panose="020F0502020204030204" pitchFamily="34" charset="0"/>
                <a:cs typeface="Calibri" panose="020F0502020204030204" pitchFamily="34" charset="0"/>
              </a:rPr>
              <a:t>J’intègre une CPGE</a:t>
            </a:r>
            <a:br>
              <a:rPr lang="fr-FR" sz="3200" i="1" spc="-130" dirty="0">
                <a:solidFill>
                  <a:schemeClr val="tx1"/>
                </a:solidFill>
                <a:latin typeface="Calibri" panose="020F0502020204030204" pitchFamily="34" charset="0"/>
                <a:cs typeface="Calibri" panose="020F0502020204030204" pitchFamily="34" charset="0"/>
              </a:rPr>
            </a:br>
            <a:r>
              <a:rPr lang="fr-FR" sz="3200" i="1" spc="-130" dirty="0">
                <a:solidFill>
                  <a:schemeClr val="tx1"/>
                </a:solidFill>
                <a:latin typeface="Calibri" panose="020F0502020204030204" pitchFamily="34" charset="0"/>
                <a:cs typeface="Calibri" panose="020F0502020204030204" pitchFamily="34" charset="0"/>
              </a:rPr>
              <a:t> ou le CPES du l</a:t>
            </a:r>
            <a:r>
              <a:rPr lang="fr-FR" sz="3200" i="1" spc="-130" dirty="0" smtClean="0">
                <a:solidFill>
                  <a:schemeClr val="tx1"/>
                </a:solidFill>
                <a:latin typeface="Calibri" panose="020F0502020204030204" pitchFamily="34" charset="0"/>
                <a:cs typeface="Calibri" panose="020F0502020204030204" pitchFamily="34" charset="0"/>
              </a:rPr>
              <a:t>ycée </a:t>
            </a:r>
          </a:p>
          <a:p>
            <a:pPr algn="ctr"/>
            <a:r>
              <a:rPr lang="fr-FR" sz="3200" i="1" spc="-130" dirty="0" smtClean="0">
                <a:solidFill>
                  <a:schemeClr val="tx1"/>
                </a:solidFill>
                <a:latin typeface="Calibri" panose="020F0502020204030204" pitchFamily="34" charset="0"/>
                <a:cs typeface="Calibri" panose="020F0502020204030204" pitchFamily="34" charset="0"/>
              </a:rPr>
              <a:t>Louis-le-Grand</a:t>
            </a:r>
            <a:endParaRPr lang="fr-FR" sz="32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722701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85000"/>
          </a:schemeClr>
        </a:solidFill>
        <a:effectLst/>
      </p:bgPr>
    </p:bg>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0BBC1377-C7B4-4FA7-A7A5-8EC6ABE6AB90}" type="slidenum">
              <a:rPr lang="fr-FR"/>
              <a:pPr>
                <a:defRPr/>
              </a:pPr>
              <a:t>20</a:t>
            </a:fld>
            <a:endParaRPr lang="fr-FR" dirty="0"/>
          </a:p>
        </p:txBody>
      </p:sp>
      <p:sp>
        <p:nvSpPr>
          <p:cNvPr id="5" name="ZoneTexte 4"/>
          <p:cNvSpPr txBox="1"/>
          <p:nvPr/>
        </p:nvSpPr>
        <p:spPr>
          <a:xfrm>
            <a:off x="3810000" y="7543800"/>
            <a:ext cx="184731" cy="307777"/>
          </a:xfrm>
          <a:prstGeom prst="rect">
            <a:avLst/>
          </a:prstGeom>
          <a:noFill/>
        </p:spPr>
        <p:txBody>
          <a:bodyPr wrap="none" rtlCol="0">
            <a:spAutoFit/>
          </a:bodyPr>
          <a:lstStyle/>
          <a:p>
            <a:endParaRPr lang="fr-FR" sz="1400" dirty="0">
              <a:latin typeface="LLG Type" panose="00000500000000000000" pitchFamily="50" charset="0"/>
            </a:endParaRPr>
          </a:p>
        </p:txBody>
      </p:sp>
      <p:sp>
        <p:nvSpPr>
          <p:cNvPr id="9" name="Organigramme : Bande perforée 8"/>
          <p:cNvSpPr/>
          <p:nvPr/>
        </p:nvSpPr>
        <p:spPr>
          <a:xfrm>
            <a:off x="94456" y="857251"/>
            <a:ext cx="6096000" cy="8915400"/>
          </a:xfrm>
          <a:prstGeom prst="flowChartPunched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1400" b="1" dirty="0" smtClean="0">
              <a:solidFill>
                <a:schemeClr val="tx1"/>
              </a:solidFill>
              <a:latin typeface="LLG Type" panose="00000500000000000000" pitchFamily="50" charset="0"/>
            </a:endParaRPr>
          </a:p>
          <a:p>
            <a:endParaRPr lang="fr-FR" sz="1400" b="1" dirty="0" smtClean="0">
              <a:solidFill>
                <a:schemeClr val="tx1"/>
              </a:solidFill>
              <a:latin typeface="LLG Type" panose="00000500000000000000" pitchFamily="50" charset="0"/>
            </a:endParaRPr>
          </a:p>
          <a:p>
            <a:endParaRPr lang="fr-FR" sz="1400" b="1" dirty="0" smtClean="0">
              <a:solidFill>
                <a:schemeClr val="tx1"/>
              </a:solidFill>
              <a:latin typeface="Calibri" panose="020F0502020204030204" pitchFamily="34" charset="0"/>
              <a:cs typeface="Calibri" panose="020F0502020204030204" pitchFamily="34" charset="0"/>
            </a:endParaRPr>
          </a:p>
          <a:p>
            <a:r>
              <a:rPr lang="fr-FR" sz="1400" b="1" u="sng" dirty="0" smtClean="0">
                <a:solidFill>
                  <a:schemeClr val="tx1"/>
                </a:solidFill>
                <a:latin typeface="Calibri" panose="020F0502020204030204" pitchFamily="34" charset="0"/>
                <a:cs typeface="Calibri" panose="020F0502020204030204" pitchFamily="34" charset="0"/>
              </a:rPr>
              <a:t>L’association des anciens élèves du lycée Louis-le-Grand (</a:t>
            </a:r>
            <a:r>
              <a:rPr lang="fr-FR" sz="1400" b="1" dirty="0" smtClean="0">
                <a:solidFill>
                  <a:schemeClr val="tx1"/>
                </a:solidFill>
                <a:latin typeface="Calibri" panose="020F0502020204030204" pitchFamily="34" charset="0"/>
                <a:cs typeface="Calibri" panose="020F0502020204030204" pitchFamily="34" charset="0"/>
              </a:rPr>
              <a:t>AAELLG)</a:t>
            </a:r>
            <a:endParaRPr lang="fr-FR" sz="1400" dirty="0" smtClean="0">
              <a:solidFill>
                <a:schemeClr val="tx1"/>
              </a:solidFill>
              <a:latin typeface="Calibri" panose="020F0502020204030204" pitchFamily="34" charset="0"/>
              <a:cs typeface="Calibri" panose="020F0502020204030204" pitchFamily="34" charset="0"/>
            </a:endParaRPr>
          </a:p>
          <a:p>
            <a:r>
              <a:rPr lang="fr-FR" sz="1400" b="1" dirty="0" smtClean="0">
                <a:solidFill>
                  <a:schemeClr val="tx1"/>
                </a:solidFill>
                <a:latin typeface="Calibri" panose="020F0502020204030204" pitchFamily="34" charset="0"/>
                <a:cs typeface="Calibri" panose="020F0502020204030204" pitchFamily="34" charset="0"/>
              </a:rPr>
              <a:t>Président</a:t>
            </a:r>
            <a:r>
              <a:rPr lang="fr-FR" sz="1400" dirty="0" smtClean="0">
                <a:solidFill>
                  <a:schemeClr val="tx1"/>
                </a:solidFill>
                <a:latin typeface="Calibri" panose="020F0502020204030204" pitchFamily="34" charset="0"/>
                <a:cs typeface="Calibri" panose="020F0502020204030204" pitchFamily="34" charset="0"/>
              </a:rPr>
              <a:t> : Monsieur Gilles </a:t>
            </a:r>
            <a:r>
              <a:rPr lang="fr-FR" sz="1400" dirty="0" err="1" smtClean="0">
                <a:solidFill>
                  <a:schemeClr val="tx1"/>
                </a:solidFill>
                <a:latin typeface="Calibri" panose="020F0502020204030204" pitchFamily="34" charset="0"/>
                <a:cs typeface="Calibri" panose="020F0502020204030204" pitchFamily="34" charset="0"/>
              </a:rPr>
              <a:t>Pluntz</a:t>
            </a:r>
            <a:endParaRPr lang="fr-FR" sz="1400" dirty="0" smtClean="0">
              <a:solidFill>
                <a:schemeClr val="tx1"/>
              </a:solidFill>
              <a:latin typeface="Calibri" panose="020F0502020204030204" pitchFamily="34" charset="0"/>
              <a:cs typeface="Calibri" panose="020F0502020204030204" pitchFamily="34" charset="0"/>
            </a:endParaRPr>
          </a:p>
          <a:p>
            <a:r>
              <a:rPr lang="fr-FR" sz="1400" dirty="0" smtClean="0">
                <a:solidFill>
                  <a:schemeClr val="tx1"/>
                </a:solidFill>
                <a:latin typeface="Calibri" panose="020F0502020204030204" pitchFamily="34" charset="0"/>
                <a:cs typeface="Calibri" panose="020F0502020204030204" pitchFamily="34" charset="0"/>
              </a:rPr>
              <a:t> </a:t>
            </a:r>
          </a:p>
          <a:p>
            <a:r>
              <a:rPr lang="fr-FR" sz="1400" dirty="0" smtClean="0">
                <a:solidFill>
                  <a:schemeClr val="tx1"/>
                </a:solidFill>
                <a:latin typeface="Calibri" panose="020F0502020204030204" pitchFamily="34" charset="0"/>
                <a:cs typeface="Calibri" panose="020F0502020204030204" pitchFamily="34" charset="0"/>
              </a:rPr>
              <a:t>Président de l'AAELLG</a:t>
            </a:r>
          </a:p>
          <a:p>
            <a:r>
              <a:rPr lang="fr-FR" sz="1400" u="sng" dirty="0" smtClean="0">
                <a:solidFill>
                  <a:schemeClr val="tx1"/>
                </a:solidFill>
                <a:latin typeface="Calibri" panose="020F0502020204030204" pitchFamily="34" charset="0"/>
                <a:cs typeface="Calibri" panose="020F0502020204030204" pitchFamily="34" charset="0"/>
                <a:hlinkClick r:id="rId2"/>
              </a:rPr>
              <a:t>contact@louis-le-grand.fr</a:t>
            </a:r>
            <a:endParaRPr lang="fr-FR" sz="1400" u="sng" dirty="0" smtClean="0">
              <a:solidFill>
                <a:schemeClr val="tx1"/>
              </a:solidFill>
              <a:latin typeface="Calibri" panose="020F0502020204030204" pitchFamily="34" charset="0"/>
              <a:cs typeface="Calibri" panose="020F0502020204030204" pitchFamily="34" charset="0"/>
            </a:endParaRPr>
          </a:p>
          <a:p>
            <a:endParaRPr lang="fr-FR" sz="1400" u="sng" dirty="0">
              <a:solidFill>
                <a:schemeClr val="tx1"/>
              </a:solidFill>
              <a:latin typeface="Calibri" panose="020F0502020204030204" pitchFamily="34" charset="0"/>
              <a:cs typeface="Calibri" panose="020F0502020204030204" pitchFamily="34" charset="0"/>
            </a:endParaRPr>
          </a:p>
          <a:p>
            <a:endParaRPr lang="fr-FR" sz="1400" u="sng" dirty="0" smtClean="0">
              <a:solidFill>
                <a:schemeClr val="tx1"/>
              </a:solidFill>
              <a:latin typeface="Calibri" panose="020F0502020204030204" pitchFamily="34" charset="0"/>
              <a:cs typeface="Calibri" panose="020F0502020204030204" pitchFamily="34" charset="0"/>
            </a:endParaRPr>
          </a:p>
          <a:p>
            <a:r>
              <a:rPr lang="de-DE" sz="1400" b="1" dirty="0" smtClean="0">
                <a:solidFill>
                  <a:schemeClr val="tx1"/>
                </a:solidFill>
                <a:latin typeface="Calibri" panose="020F0502020204030204" pitchFamily="34" charset="0"/>
                <a:cs typeface="Calibri" panose="020F0502020204030204" pitchFamily="34" charset="0"/>
              </a:rPr>
              <a:t>Apporte </a:t>
            </a:r>
            <a:r>
              <a:rPr lang="de-DE" sz="1400" b="1" dirty="0" err="1" smtClean="0">
                <a:solidFill>
                  <a:schemeClr val="tx1"/>
                </a:solidFill>
                <a:latin typeface="Calibri" panose="020F0502020204030204" pitchFamily="34" charset="0"/>
                <a:cs typeface="Calibri" panose="020F0502020204030204" pitchFamily="34" charset="0"/>
              </a:rPr>
              <a:t>une</a:t>
            </a:r>
            <a:r>
              <a:rPr lang="de-DE" sz="1400" b="1" dirty="0" smtClean="0">
                <a:solidFill>
                  <a:schemeClr val="tx1"/>
                </a:solidFill>
                <a:latin typeface="Calibri" panose="020F0502020204030204" pitchFamily="34" charset="0"/>
                <a:cs typeface="Calibri" panose="020F0502020204030204" pitchFamily="34" charset="0"/>
              </a:rPr>
              <a:t> </a:t>
            </a:r>
            <a:r>
              <a:rPr lang="de-DE" sz="1400" b="1" dirty="0" err="1" smtClean="0">
                <a:solidFill>
                  <a:schemeClr val="tx1"/>
                </a:solidFill>
                <a:latin typeface="Calibri" panose="020F0502020204030204" pitchFamily="34" charset="0"/>
                <a:cs typeface="Calibri" panose="020F0502020204030204" pitchFamily="34" charset="0"/>
              </a:rPr>
              <a:t>aide</a:t>
            </a:r>
            <a:r>
              <a:rPr lang="de-DE" sz="1400" b="1" dirty="0" smtClean="0">
                <a:solidFill>
                  <a:schemeClr val="tx1"/>
                </a:solidFill>
                <a:latin typeface="Calibri" panose="020F0502020204030204" pitchFamily="34" charset="0"/>
                <a:cs typeface="Calibri" panose="020F0502020204030204" pitchFamily="34" charset="0"/>
              </a:rPr>
              <a:t> </a:t>
            </a:r>
            <a:r>
              <a:rPr lang="de-DE" sz="1400" b="1" dirty="0" err="1">
                <a:solidFill>
                  <a:schemeClr val="tx1"/>
                </a:solidFill>
                <a:latin typeface="Calibri" panose="020F0502020204030204" pitchFamily="34" charset="0"/>
                <a:cs typeface="Calibri" panose="020F0502020204030204" pitchFamily="34" charset="0"/>
              </a:rPr>
              <a:t>financière</a:t>
            </a:r>
            <a:r>
              <a:rPr lang="de-DE" sz="1400" b="1" dirty="0">
                <a:solidFill>
                  <a:schemeClr val="tx1"/>
                </a:solidFill>
                <a:latin typeface="Calibri" panose="020F0502020204030204" pitchFamily="34" charset="0"/>
                <a:cs typeface="Calibri" panose="020F0502020204030204" pitchFamily="34" charset="0"/>
              </a:rPr>
              <a:t> </a:t>
            </a:r>
            <a:r>
              <a:rPr lang="de-DE" sz="1400" b="1" dirty="0" err="1" smtClean="0">
                <a:solidFill>
                  <a:schemeClr val="tx1"/>
                </a:solidFill>
                <a:latin typeface="Calibri" panose="020F0502020204030204" pitchFamily="34" charset="0"/>
                <a:cs typeface="Calibri" panose="020F0502020204030204" pitchFamily="34" charset="0"/>
              </a:rPr>
              <a:t>depuis</a:t>
            </a:r>
            <a:r>
              <a:rPr lang="de-DE" sz="1400" b="1" dirty="0" smtClean="0">
                <a:solidFill>
                  <a:schemeClr val="tx1"/>
                </a:solidFill>
                <a:latin typeface="Calibri" panose="020F0502020204030204" pitchFamily="34" charset="0"/>
                <a:cs typeface="Calibri" panose="020F0502020204030204" pitchFamily="34" charset="0"/>
              </a:rPr>
              <a:t> </a:t>
            </a:r>
            <a:r>
              <a:rPr lang="de-DE" sz="1400" b="1" dirty="0">
                <a:solidFill>
                  <a:schemeClr val="tx1"/>
                </a:solidFill>
                <a:latin typeface="Calibri" panose="020F0502020204030204" pitchFamily="34" charset="0"/>
                <a:cs typeface="Calibri" panose="020F0502020204030204" pitchFamily="34" charset="0"/>
              </a:rPr>
              <a:t>2005 au </a:t>
            </a:r>
            <a:r>
              <a:rPr lang="de-DE" sz="1400" b="1" dirty="0" err="1">
                <a:solidFill>
                  <a:schemeClr val="tx1"/>
                </a:solidFill>
                <a:latin typeface="Calibri" panose="020F0502020204030204" pitchFamily="34" charset="0"/>
                <a:cs typeface="Calibri" panose="020F0502020204030204" pitchFamily="34" charset="0"/>
              </a:rPr>
              <a:t>profit</a:t>
            </a:r>
            <a:r>
              <a:rPr lang="de-DE" sz="1400" b="1" dirty="0">
                <a:solidFill>
                  <a:schemeClr val="tx1"/>
                </a:solidFill>
                <a:latin typeface="Calibri" panose="020F0502020204030204" pitchFamily="34" charset="0"/>
                <a:cs typeface="Calibri" panose="020F0502020204030204" pitchFamily="34" charset="0"/>
              </a:rPr>
              <a:t> </a:t>
            </a:r>
            <a:r>
              <a:rPr lang="de-DE" sz="1400" b="1" dirty="0" err="1">
                <a:solidFill>
                  <a:schemeClr val="tx1"/>
                </a:solidFill>
                <a:latin typeface="Calibri" panose="020F0502020204030204" pitchFamily="34" charset="0"/>
                <a:cs typeface="Calibri" panose="020F0502020204030204" pitchFamily="34" charset="0"/>
              </a:rPr>
              <a:t>d’élèves</a:t>
            </a:r>
            <a:r>
              <a:rPr lang="de-DE" sz="1400" b="1" dirty="0">
                <a:solidFill>
                  <a:schemeClr val="tx1"/>
                </a:solidFill>
                <a:latin typeface="Calibri" panose="020F0502020204030204" pitchFamily="34" charset="0"/>
                <a:cs typeface="Calibri" panose="020F0502020204030204" pitchFamily="34" charset="0"/>
              </a:rPr>
              <a:t> </a:t>
            </a:r>
            <a:r>
              <a:rPr lang="de-DE" sz="1400" b="1" dirty="0" err="1">
                <a:solidFill>
                  <a:schemeClr val="tx1"/>
                </a:solidFill>
                <a:latin typeface="Calibri" panose="020F0502020204030204" pitchFamily="34" charset="0"/>
                <a:cs typeface="Calibri" panose="020F0502020204030204" pitchFamily="34" charset="0"/>
              </a:rPr>
              <a:t>méritants</a:t>
            </a:r>
            <a:r>
              <a:rPr lang="de-DE" sz="1400" b="1" dirty="0">
                <a:solidFill>
                  <a:schemeClr val="tx1"/>
                </a:solidFill>
                <a:latin typeface="Calibri" panose="020F0502020204030204" pitchFamily="34" charset="0"/>
                <a:cs typeface="Calibri" panose="020F0502020204030204" pitchFamily="34" charset="0"/>
              </a:rPr>
              <a:t> des </a:t>
            </a:r>
            <a:r>
              <a:rPr lang="de-DE" sz="1400" b="1" dirty="0" err="1">
                <a:solidFill>
                  <a:schemeClr val="tx1"/>
                </a:solidFill>
                <a:latin typeface="Calibri" panose="020F0502020204030204" pitchFamily="34" charset="0"/>
                <a:cs typeface="Calibri" panose="020F0502020204030204" pitchFamily="34" charset="0"/>
              </a:rPr>
              <a:t>classes</a:t>
            </a:r>
            <a:r>
              <a:rPr lang="de-DE" sz="1400" b="1" dirty="0">
                <a:solidFill>
                  <a:schemeClr val="tx1"/>
                </a:solidFill>
                <a:latin typeface="Calibri" panose="020F0502020204030204" pitchFamily="34" charset="0"/>
                <a:cs typeface="Calibri" panose="020F0502020204030204" pitchFamily="34" charset="0"/>
              </a:rPr>
              <a:t> </a:t>
            </a:r>
            <a:r>
              <a:rPr lang="de-DE" sz="1400" b="1" dirty="0" err="1">
                <a:solidFill>
                  <a:schemeClr val="tx1"/>
                </a:solidFill>
                <a:latin typeface="Calibri" panose="020F0502020204030204" pitchFamily="34" charset="0"/>
                <a:cs typeface="Calibri" panose="020F0502020204030204" pitchFamily="34" charset="0"/>
              </a:rPr>
              <a:t>préparatoires</a:t>
            </a:r>
            <a:r>
              <a:rPr lang="de-DE" sz="1400" b="1" dirty="0">
                <a:solidFill>
                  <a:schemeClr val="tx1"/>
                </a:solidFill>
                <a:latin typeface="Calibri" panose="020F0502020204030204" pitchFamily="34" charset="0"/>
                <a:cs typeface="Calibri" panose="020F0502020204030204" pitchFamily="34" charset="0"/>
              </a:rPr>
              <a:t> </a:t>
            </a:r>
            <a:r>
              <a:rPr lang="de-DE" sz="1400" b="1" dirty="0" err="1">
                <a:solidFill>
                  <a:schemeClr val="tx1"/>
                </a:solidFill>
                <a:latin typeface="Calibri" panose="020F0502020204030204" pitchFamily="34" charset="0"/>
                <a:cs typeface="Calibri" panose="020F0502020204030204" pitchFamily="34" charset="0"/>
              </a:rPr>
              <a:t>aux</a:t>
            </a:r>
            <a:r>
              <a:rPr lang="de-DE" sz="1400" b="1" dirty="0">
                <a:solidFill>
                  <a:schemeClr val="tx1"/>
                </a:solidFill>
                <a:latin typeface="Calibri" panose="020F0502020204030204" pitchFamily="34" charset="0"/>
                <a:cs typeface="Calibri" panose="020F0502020204030204" pitchFamily="34" charset="0"/>
              </a:rPr>
              <a:t> Grandes </a:t>
            </a:r>
            <a:r>
              <a:rPr lang="de-DE" sz="1400" b="1" dirty="0" err="1">
                <a:solidFill>
                  <a:schemeClr val="tx1"/>
                </a:solidFill>
                <a:latin typeface="Calibri" panose="020F0502020204030204" pitchFamily="34" charset="0"/>
                <a:cs typeface="Calibri" panose="020F0502020204030204" pitchFamily="34" charset="0"/>
              </a:rPr>
              <a:t>Ecoles</a:t>
            </a:r>
            <a:r>
              <a:rPr lang="de-DE" sz="1400" b="1" dirty="0">
                <a:solidFill>
                  <a:schemeClr val="tx1"/>
                </a:solidFill>
                <a:latin typeface="Calibri" panose="020F0502020204030204" pitchFamily="34" charset="0"/>
                <a:cs typeface="Calibri" panose="020F0502020204030204" pitchFamily="34" charset="0"/>
              </a:rPr>
              <a:t> du </a:t>
            </a:r>
            <a:r>
              <a:rPr lang="de-DE" sz="1400" b="1" dirty="0" err="1">
                <a:solidFill>
                  <a:schemeClr val="tx1"/>
                </a:solidFill>
                <a:latin typeface="Calibri" panose="020F0502020204030204" pitchFamily="34" charset="0"/>
                <a:cs typeface="Calibri" panose="020F0502020204030204" pitchFamily="34" charset="0"/>
              </a:rPr>
              <a:t>lycée</a:t>
            </a:r>
            <a:r>
              <a:rPr lang="de-DE" sz="1400" b="1" dirty="0">
                <a:solidFill>
                  <a:schemeClr val="tx1"/>
                </a:solidFill>
                <a:latin typeface="Calibri" panose="020F0502020204030204" pitchFamily="34" charset="0"/>
                <a:cs typeface="Calibri" panose="020F0502020204030204" pitchFamily="34" charset="0"/>
              </a:rPr>
              <a:t> Louis-le-Grand </a:t>
            </a:r>
            <a:r>
              <a:rPr lang="de-DE" sz="1400" b="1" dirty="0" err="1">
                <a:solidFill>
                  <a:schemeClr val="tx1"/>
                </a:solidFill>
                <a:latin typeface="Calibri" panose="020F0502020204030204" pitchFamily="34" charset="0"/>
                <a:cs typeface="Calibri" panose="020F0502020204030204" pitchFamily="34" charset="0"/>
              </a:rPr>
              <a:t>dont</a:t>
            </a:r>
            <a:r>
              <a:rPr lang="de-DE" sz="1400" b="1" dirty="0">
                <a:solidFill>
                  <a:schemeClr val="tx1"/>
                </a:solidFill>
                <a:latin typeface="Calibri" panose="020F0502020204030204" pitchFamily="34" charset="0"/>
                <a:cs typeface="Calibri" panose="020F0502020204030204" pitchFamily="34" charset="0"/>
              </a:rPr>
              <a:t> la </a:t>
            </a:r>
            <a:r>
              <a:rPr lang="de-DE" sz="1400" b="1" dirty="0" err="1">
                <a:solidFill>
                  <a:schemeClr val="tx1"/>
                </a:solidFill>
                <a:latin typeface="Calibri" panose="020F0502020204030204" pitchFamily="34" charset="0"/>
                <a:cs typeface="Calibri" panose="020F0502020204030204" pitchFamily="34" charset="0"/>
              </a:rPr>
              <a:t>situation</a:t>
            </a:r>
            <a:r>
              <a:rPr lang="de-DE" sz="1400" b="1" dirty="0">
                <a:solidFill>
                  <a:schemeClr val="tx1"/>
                </a:solidFill>
                <a:latin typeface="Calibri" panose="020F0502020204030204" pitchFamily="34" charset="0"/>
                <a:cs typeface="Calibri" panose="020F0502020204030204" pitchFamily="34" charset="0"/>
              </a:rPr>
              <a:t> </a:t>
            </a:r>
            <a:r>
              <a:rPr lang="de-DE" sz="1400" b="1" dirty="0" err="1">
                <a:solidFill>
                  <a:schemeClr val="tx1"/>
                </a:solidFill>
                <a:latin typeface="Calibri" panose="020F0502020204030204" pitchFamily="34" charset="0"/>
                <a:cs typeface="Calibri" panose="020F0502020204030204" pitchFamily="34" charset="0"/>
              </a:rPr>
              <a:t>est</a:t>
            </a:r>
            <a:r>
              <a:rPr lang="de-DE" sz="1400" b="1" dirty="0">
                <a:solidFill>
                  <a:schemeClr val="tx1"/>
                </a:solidFill>
                <a:latin typeface="Calibri" panose="020F0502020204030204" pitchFamily="34" charset="0"/>
                <a:cs typeface="Calibri" panose="020F0502020204030204" pitchFamily="34" charset="0"/>
              </a:rPr>
              <a:t> </a:t>
            </a:r>
            <a:r>
              <a:rPr lang="de-DE" sz="1400" b="1" dirty="0" err="1" smtClean="0">
                <a:solidFill>
                  <a:schemeClr val="tx1"/>
                </a:solidFill>
                <a:latin typeface="Calibri" panose="020F0502020204030204" pitchFamily="34" charset="0"/>
                <a:cs typeface="Calibri" panose="020F0502020204030204" pitchFamily="34" charset="0"/>
              </a:rPr>
              <a:t>difficile</a:t>
            </a:r>
            <a:r>
              <a:rPr lang="de-DE" sz="1400" b="1" dirty="0" smtClean="0">
                <a:solidFill>
                  <a:schemeClr val="tx1"/>
                </a:solidFill>
                <a:latin typeface="Calibri" panose="020F0502020204030204" pitchFamily="34" charset="0"/>
                <a:cs typeface="Calibri" panose="020F0502020204030204" pitchFamily="34" charset="0"/>
              </a:rPr>
              <a:t>.</a:t>
            </a:r>
          </a:p>
          <a:p>
            <a:endParaRPr lang="de-DE" sz="1400" b="1" dirty="0">
              <a:solidFill>
                <a:schemeClr val="tx1"/>
              </a:solidFill>
              <a:latin typeface="Calibri" panose="020F0502020204030204" pitchFamily="34" charset="0"/>
              <a:cs typeface="Calibri" panose="020F0502020204030204" pitchFamily="34" charset="0"/>
            </a:endParaRPr>
          </a:p>
          <a:p>
            <a:endParaRPr lang="de-DE" sz="1400" b="1" dirty="0" smtClean="0">
              <a:solidFill>
                <a:schemeClr val="tx1"/>
              </a:solidFill>
              <a:latin typeface="Calibri" panose="020F0502020204030204" pitchFamily="34" charset="0"/>
              <a:cs typeface="Calibri" panose="020F0502020204030204" pitchFamily="34" charset="0"/>
            </a:endParaRPr>
          </a:p>
          <a:p>
            <a:r>
              <a:rPr lang="de-DE" sz="1400" b="1" u="sng" dirty="0">
                <a:solidFill>
                  <a:schemeClr val="tx1"/>
                </a:solidFill>
                <a:latin typeface="Calibri" panose="020F0502020204030204" pitchFamily="34" charset="0"/>
                <a:cs typeface="Calibri" panose="020F0502020204030204" pitchFamily="34" charset="0"/>
              </a:rPr>
              <a:t> </a:t>
            </a:r>
            <a:r>
              <a:rPr lang="de-DE" sz="1400" b="1" u="sng" dirty="0" err="1">
                <a:solidFill>
                  <a:schemeClr val="tx1"/>
                </a:solidFill>
                <a:latin typeface="Calibri" panose="020F0502020204030204" pitchFamily="34" charset="0"/>
                <a:cs typeface="Calibri" panose="020F0502020204030204" pitchFamily="34" charset="0"/>
              </a:rPr>
              <a:t>L’Association</a:t>
            </a:r>
            <a:r>
              <a:rPr lang="de-DE" sz="1400" b="1" u="sng" dirty="0">
                <a:solidFill>
                  <a:schemeClr val="tx1"/>
                </a:solidFill>
                <a:latin typeface="Calibri" panose="020F0502020204030204" pitchFamily="34" charset="0"/>
                <a:cs typeface="Calibri" panose="020F0502020204030204" pitchFamily="34" charset="0"/>
              </a:rPr>
              <a:t> des </a:t>
            </a:r>
            <a:r>
              <a:rPr lang="de-DE" sz="1400" b="1" u="sng" dirty="0" err="1">
                <a:solidFill>
                  <a:schemeClr val="tx1"/>
                </a:solidFill>
                <a:latin typeface="Calibri" panose="020F0502020204030204" pitchFamily="34" charset="0"/>
                <a:cs typeface="Calibri" panose="020F0502020204030204" pitchFamily="34" charset="0"/>
              </a:rPr>
              <a:t>lauréats</a:t>
            </a:r>
            <a:r>
              <a:rPr lang="de-DE" sz="1400" b="1" u="sng" dirty="0">
                <a:solidFill>
                  <a:schemeClr val="tx1"/>
                </a:solidFill>
                <a:latin typeface="Calibri" panose="020F0502020204030204" pitchFamily="34" charset="0"/>
                <a:cs typeface="Calibri" panose="020F0502020204030204" pitchFamily="34" charset="0"/>
              </a:rPr>
              <a:t> du </a:t>
            </a:r>
            <a:r>
              <a:rPr lang="de-DE" sz="1400" b="1" u="sng" dirty="0" err="1">
                <a:solidFill>
                  <a:schemeClr val="tx1"/>
                </a:solidFill>
                <a:latin typeface="Calibri" panose="020F0502020204030204" pitchFamily="34" charset="0"/>
                <a:cs typeface="Calibri" panose="020F0502020204030204" pitchFamily="34" charset="0"/>
              </a:rPr>
              <a:t>Concours</a:t>
            </a:r>
            <a:r>
              <a:rPr lang="de-DE" sz="1400" b="1" u="sng" dirty="0">
                <a:solidFill>
                  <a:schemeClr val="tx1"/>
                </a:solidFill>
                <a:latin typeface="Calibri" panose="020F0502020204030204" pitchFamily="34" charset="0"/>
                <a:cs typeface="Calibri" panose="020F0502020204030204" pitchFamily="34" charset="0"/>
              </a:rPr>
              <a:t> </a:t>
            </a:r>
            <a:r>
              <a:rPr lang="de-DE" sz="1400" b="1" u="sng" dirty="0" err="1">
                <a:solidFill>
                  <a:schemeClr val="tx1"/>
                </a:solidFill>
                <a:latin typeface="Calibri" panose="020F0502020204030204" pitchFamily="34" charset="0"/>
                <a:cs typeface="Calibri" panose="020F0502020204030204" pitchFamily="34" charset="0"/>
              </a:rPr>
              <a:t>général</a:t>
            </a:r>
            <a:r>
              <a:rPr lang="de-DE" sz="1400" b="1" u="sng" dirty="0">
                <a:solidFill>
                  <a:schemeClr val="tx1"/>
                </a:solidFill>
                <a:latin typeface="Calibri" panose="020F0502020204030204" pitchFamily="34" charset="0"/>
                <a:cs typeface="Calibri" panose="020F0502020204030204" pitchFamily="34" charset="0"/>
              </a:rPr>
              <a:t> </a:t>
            </a:r>
            <a:endParaRPr lang="de-DE" sz="1400" b="1" u="sng" dirty="0" smtClean="0">
              <a:solidFill>
                <a:schemeClr val="tx1"/>
              </a:solidFill>
              <a:latin typeface="Calibri" panose="020F0502020204030204" pitchFamily="34" charset="0"/>
              <a:cs typeface="Calibri" panose="020F0502020204030204" pitchFamily="34" charset="0"/>
            </a:endParaRPr>
          </a:p>
          <a:p>
            <a:endParaRPr lang="de-DE" sz="1400" b="1" u="sng" dirty="0">
              <a:solidFill>
                <a:schemeClr val="tx1"/>
              </a:solidFill>
              <a:latin typeface="Calibri" panose="020F0502020204030204" pitchFamily="34" charset="0"/>
              <a:cs typeface="Calibri" panose="020F0502020204030204" pitchFamily="34" charset="0"/>
            </a:endParaRPr>
          </a:p>
          <a:p>
            <a:pPr lvl="0"/>
            <a:r>
              <a:rPr lang="fr-FR" sz="1400" dirty="0" smtClean="0">
                <a:solidFill>
                  <a:schemeClr val="tx1"/>
                </a:solidFill>
                <a:latin typeface="Calibri" panose="020F0502020204030204" pitchFamily="34" charset="0"/>
                <a:cs typeface="Calibri" panose="020F0502020204030204" pitchFamily="34" charset="0"/>
              </a:rPr>
              <a:t>Elle a pour but d’encourager </a:t>
            </a:r>
            <a:r>
              <a:rPr lang="fr-FR" sz="1400" dirty="0">
                <a:solidFill>
                  <a:schemeClr val="tx1"/>
                </a:solidFill>
                <a:latin typeface="Calibri" panose="020F0502020204030204" pitchFamily="34" charset="0"/>
                <a:cs typeface="Calibri" panose="020F0502020204030204" pitchFamily="34" charset="0"/>
              </a:rPr>
              <a:t>les études classiques, lettres et sciences, et de défendre les humanités ;</a:t>
            </a:r>
          </a:p>
          <a:p>
            <a:pPr lvl="0"/>
            <a:r>
              <a:rPr lang="fr-FR" sz="1400" dirty="0">
                <a:solidFill>
                  <a:schemeClr val="tx1"/>
                </a:solidFill>
                <a:latin typeface="Calibri" panose="020F0502020204030204" pitchFamily="34" charset="0"/>
                <a:cs typeface="Calibri" panose="020F0502020204030204" pitchFamily="34" charset="0"/>
              </a:rPr>
              <a:t>de venir en aide, dans la mesure de ses ressources, aux lauréats et à tous ceux qui ont contribué au développement de ses études ;</a:t>
            </a:r>
          </a:p>
          <a:p>
            <a:pPr lvl="0"/>
            <a:r>
              <a:rPr lang="fr-FR" sz="1400" dirty="0">
                <a:solidFill>
                  <a:schemeClr val="tx1"/>
                </a:solidFill>
                <a:latin typeface="Calibri" panose="020F0502020204030204" pitchFamily="34" charset="0"/>
                <a:cs typeface="Calibri" panose="020F0502020204030204" pitchFamily="34" charset="0"/>
              </a:rPr>
              <a:t>d’établir un centre de relations amicales entre tous les lauréats du Concours général, anciens et nouveaux. </a:t>
            </a:r>
            <a:r>
              <a:rPr lang="fr-FR" sz="1400" dirty="0" smtClean="0">
                <a:solidFill>
                  <a:schemeClr val="tx1"/>
                </a:solidFill>
                <a:latin typeface="Calibri" panose="020F0502020204030204" pitchFamily="34" charset="0"/>
                <a:cs typeface="Calibri" panose="020F0502020204030204" pitchFamily="34" charset="0"/>
              </a:rPr>
              <a:t>»</a:t>
            </a:r>
          </a:p>
          <a:p>
            <a:pPr lvl="0"/>
            <a:endParaRPr lang="fr-FR" sz="1400" dirty="0">
              <a:solidFill>
                <a:schemeClr val="tx1"/>
              </a:solidFill>
              <a:latin typeface="Calibri" panose="020F0502020204030204" pitchFamily="34" charset="0"/>
              <a:cs typeface="Calibri" panose="020F0502020204030204" pitchFamily="34" charset="0"/>
            </a:endParaRPr>
          </a:p>
          <a:p>
            <a:r>
              <a:rPr lang="fr-FR" sz="1400" dirty="0" smtClean="0">
                <a:solidFill>
                  <a:schemeClr val="tx1"/>
                </a:solidFill>
                <a:latin typeface="Calibri" panose="020F0502020204030204" pitchFamily="34" charset="0"/>
                <a:cs typeface="Calibri" panose="020F0502020204030204" pitchFamily="34" charset="0"/>
              </a:rPr>
              <a:t>Présidente de l’ALCG</a:t>
            </a:r>
          </a:p>
          <a:p>
            <a:r>
              <a:rPr lang="fr-FR" sz="1400" dirty="0" smtClean="0">
                <a:solidFill>
                  <a:schemeClr val="tx1"/>
                </a:solidFill>
                <a:latin typeface="Calibri" panose="020F0502020204030204" pitchFamily="34" charset="0"/>
                <a:cs typeface="Calibri" panose="020F0502020204030204" pitchFamily="34" charset="0"/>
              </a:rPr>
              <a:t>Madame Michèle Cohen</a:t>
            </a:r>
          </a:p>
          <a:p>
            <a:r>
              <a:rPr lang="fr-FR" sz="1400" dirty="0" smtClean="0">
                <a:solidFill>
                  <a:schemeClr val="tx1"/>
                </a:solidFill>
                <a:latin typeface="Calibri" panose="020F0502020204030204" pitchFamily="34" charset="0"/>
                <a:cs typeface="Calibri" panose="020F0502020204030204" pitchFamily="34" charset="0"/>
              </a:rPr>
              <a:t>michelecohen.gsc@gmail.com</a:t>
            </a:r>
            <a:endParaRPr lang="fr-FR" sz="1400" dirty="0">
              <a:solidFill>
                <a:schemeClr val="tx1"/>
              </a:solidFill>
              <a:latin typeface="Calibri" panose="020F0502020204030204" pitchFamily="34" charset="0"/>
              <a:cs typeface="Calibri" panose="020F0502020204030204" pitchFamily="34" charset="0"/>
            </a:endParaRPr>
          </a:p>
        </p:txBody>
      </p:sp>
      <p:sp>
        <p:nvSpPr>
          <p:cNvPr id="6" name="Parchemin vertical 5"/>
          <p:cNvSpPr/>
          <p:nvPr/>
        </p:nvSpPr>
        <p:spPr>
          <a:xfrm rot="10800000" flipH="1" flipV="1">
            <a:off x="152400" y="57150"/>
            <a:ext cx="2819400" cy="1847849"/>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latin typeface="Calibri" panose="020F0502020204030204" pitchFamily="34" charset="0"/>
                <a:cs typeface="Calibri" panose="020F0502020204030204" pitchFamily="34" charset="0"/>
              </a:rPr>
              <a:t>Les aides en interne et actions de soutien aux études ou au logement</a:t>
            </a:r>
            <a:endParaRPr lang="fr-FR"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694156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85000"/>
          </a:schemeClr>
        </a:solidFill>
        <a:effectLst/>
      </p:bgPr>
    </p:bg>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0BBC1377-C7B4-4FA7-A7A5-8EC6ABE6AB90}" type="slidenum">
              <a:rPr lang="fr-FR"/>
              <a:pPr>
                <a:defRPr/>
              </a:pPr>
              <a:t>21</a:t>
            </a:fld>
            <a:endParaRPr lang="fr-FR" dirty="0"/>
          </a:p>
        </p:txBody>
      </p:sp>
      <p:sp>
        <p:nvSpPr>
          <p:cNvPr id="5" name="ZoneTexte 4"/>
          <p:cNvSpPr txBox="1"/>
          <p:nvPr/>
        </p:nvSpPr>
        <p:spPr>
          <a:xfrm>
            <a:off x="3810000" y="7543800"/>
            <a:ext cx="184731" cy="307777"/>
          </a:xfrm>
          <a:prstGeom prst="rect">
            <a:avLst/>
          </a:prstGeom>
          <a:noFill/>
        </p:spPr>
        <p:txBody>
          <a:bodyPr wrap="none" rtlCol="0">
            <a:spAutoFit/>
          </a:bodyPr>
          <a:lstStyle/>
          <a:p>
            <a:endParaRPr lang="fr-FR" sz="1400" dirty="0">
              <a:latin typeface="LLG Type" panose="00000500000000000000" pitchFamily="50" charset="0"/>
            </a:endParaRPr>
          </a:p>
        </p:txBody>
      </p:sp>
      <p:sp>
        <p:nvSpPr>
          <p:cNvPr id="9" name="Organigramme : Bande perforée 8"/>
          <p:cNvSpPr/>
          <p:nvPr/>
        </p:nvSpPr>
        <p:spPr>
          <a:xfrm>
            <a:off x="94456" y="857251"/>
            <a:ext cx="6096000" cy="8915400"/>
          </a:xfrm>
          <a:prstGeom prst="flowChartPunched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1400" b="1" dirty="0" smtClean="0">
              <a:solidFill>
                <a:schemeClr val="tx1"/>
              </a:solidFill>
              <a:latin typeface="LLG Type" panose="00000500000000000000" pitchFamily="50" charset="0"/>
            </a:endParaRPr>
          </a:p>
          <a:p>
            <a:endParaRPr lang="fr-FR" sz="1400" b="1" dirty="0" smtClean="0">
              <a:solidFill>
                <a:schemeClr val="tx1"/>
              </a:solidFill>
              <a:latin typeface="LLG Type" panose="00000500000000000000" pitchFamily="50" charset="0"/>
            </a:endParaRPr>
          </a:p>
          <a:p>
            <a:endParaRPr lang="fr-FR" sz="1400" b="1" dirty="0" smtClean="0">
              <a:solidFill>
                <a:schemeClr val="tx1"/>
              </a:solidFill>
              <a:latin typeface="Calibri" panose="020F0502020204030204" pitchFamily="34" charset="0"/>
              <a:cs typeface="Calibri" panose="020F0502020204030204" pitchFamily="34" charset="0"/>
            </a:endParaRPr>
          </a:p>
          <a:p>
            <a:r>
              <a:rPr lang="fr-FR" sz="1400" b="1" u="sng" dirty="0">
                <a:solidFill>
                  <a:schemeClr val="tx1"/>
                </a:solidFill>
                <a:latin typeface="Calibri" panose="020F0502020204030204" pitchFamily="34" charset="0"/>
                <a:cs typeface="Calibri" panose="020F0502020204030204" pitchFamily="34" charset="0"/>
              </a:rPr>
              <a:t>Le Comité d’Action Sociale (C.A.S</a:t>
            </a:r>
            <a:r>
              <a:rPr lang="fr-FR" sz="1400" b="1" u="sng" dirty="0" smtClean="0">
                <a:solidFill>
                  <a:schemeClr val="tx1"/>
                </a:solidFill>
                <a:latin typeface="Calibri" panose="020F0502020204030204" pitchFamily="34" charset="0"/>
                <a:cs typeface="Calibri" panose="020F0502020204030204" pitchFamily="34" charset="0"/>
              </a:rPr>
              <a:t>)</a:t>
            </a:r>
          </a:p>
          <a:p>
            <a:endParaRPr lang="fr-FR" sz="1400" dirty="0">
              <a:solidFill>
                <a:schemeClr val="tx1"/>
              </a:solidFill>
              <a:latin typeface="Calibri" panose="020F0502020204030204" pitchFamily="34" charset="0"/>
              <a:cs typeface="Calibri" panose="020F0502020204030204" pitchFamily="34" charset="0"/>
            </a:endParaRPr>
          </a:p>
          <a:p>
            <a:r>
              <a:rPr lang="fr-FR" sz="1400" dirty="0">
                <a:solidFill>
                  <a:schemeClr val="tx1"/>
                </a:solidFill>
                <a:latin typeface="Calibri" panose="020F0502020204030204" pitchFamily="34" charset="0"/>
                <a:cs typeface="Calibri" panose="020F0502020204030204" pitchFamily="34" charset="0"/>
              </a:rPr>
              <a:t>Les aides accordées en interne proviennent de trois sources de </a:t>
            </a:r>
            <a:r>
              <a:rPr lang="fr-FR" sz="1400" dirty="0" smtClean="0">
                <a:solidFill>
                  <a:schemeClr val="tx1"/>
                </a:solidFill>
                <a:latin typeface="Calibri" panose="020F0502020204030204" pitchFamily="34" charset="0"/>
                <a:cs typeface="Calibri" panose="020F0502020204030204" pitchFamily="34" charset="0"/>
              </a:rPr>
              <a:t>financement :</a:t>
            </a:r>
          </a:p>
          <a:p>
            <a:endParaRPr lang="fr-FR" sz="1400" dirty="0">
              <a:solidFill>
                <a:schemeClr val="tx1"/>
              </a:solidFill>
              <a:latin typeface="Calibri" panose="020F0502020204030204" pitchFamily="34" charset="0"/>
              <a:cs typeface="Calibri" panose="020F0502020204030204" pitchFamily="34" charset="0"/>
            </a:endParaRPr>
          </a:p>
          <a:p>
            <a:pPr lvl="0"/>
            <a:r>
              <a:rPr lang="fr-FR" sz="1400" dirty="0" smtClean="0">
                <a:solidFill>
                  <a:schemeClr val="tx1"/>
                </a:solidFill>
                <a:latin typeface="Calibri" panose="020F0502020204030204" pitchFamily="34" charset="0"/>
                <a:cs typeface="Calibri" panose="020F0502020204030204" pitchFamily="34" charset="0"/>
              </a:rPr>
              <a:t>- La dotation de l’État</a:t>
            </a:r>
          </a:p>
          <a:p>
            <a:pPr lvl="0"/>
            <a:r>
              <a:rPr lang="fr-FR" sz="1400" dirty="0" smtClean="0">
                <a:solidFill>
                  <a:schemeClr val="tx1"/>
                </a:solidFill>
                <a:latin typeface="Calibri" panose="020F0502020204030204" pitchFamily="34" charset="0"/>
                <a:cs typeface="Calibri" panose="020F0502020204030204" pitchFamily="34" charset="0"/>
              </a:rPr>
              <a:t>- Les contributions volontaires des familles</a:t>
            </a:r>
          </a:p>
          <a:p>
            <a:pPr lvl="0"/>
            <a:r>
              <a:rPr lang="fr-FR" sz="1400" dirty="0" smtClean="0">
                <a:solidFill>
                  <a:schemeClr val="tx1"/>
                </a:solidFill>
                <a:latin typeface="Calibri" panose="020F0502020204030204" pitchFamily="34" charset="0"/>
                <a:cs typeface="Calibri" panose="020F0502020204030204" pitchFamily="34" charset="0"/>
              </a:rPr>
              <a:t>- Les fonds propres de l’établissement</a:t>
            </a:r>
            <a:endParaRPr lang="fr-FR" sz="1400" dirty="0">
              <a:solidFill>
                <a:schemeClr val="tx1"/>
              </a:solidFill>
              <a:latin typeface="Calibri" panose="020F0502020204030204" pitchFamily="34" charset="0"/>
              <a:cs typeface="Calibri" panose="020F0502020204030204" pitchFamily="34" charset="0"/>
            </a:endParaRPr>
          </a:p>
          <a:p>
            <a:r>
              <a:rPr lang="fr-FR" sz="1400" dirty="0">
                <a:solidFill>
                  <a:schemeClr val="tx1"/>
                </a:solidFill>
                <a:latin typeface="Calibri" panose="020F0502020204030204" pitchFamily="34" charset="0"/>
                <a:cs typeface="Calibri" panose="020F0502020204030204" pitchFamily="34" charset="0"/>
              </a:rPr>
              <a:t/>
            </a:r>
            <a:br>
              <a:rPr lang="fr-FR" sz="1400" dirty="0">
                <a:solidFill>
                  <a:schemeClr val="tx1"/>
                </a:solidFill>
                <a:latin typeface="Calibri" panose="020F0502020204030204" pitchFamily="34" charset="0"/>
                <a:cs typeface="Calibri" panose="020F0502020204030204" pitchFamily="34" charset="0"/>
              </a:rPr>
            </a:br>
            <a:r>
              <a:rPr lang="fr-FR" sz="1400" dirty="0">
                <a:solidFill>
                  <a:schemeClr val="tx1"/>
                </a:solidFill>
                <a:latin typeface="Calibri" panose="020F0502020204030204" pitchFamily="34" charset="0"/>
                <a:cs typeface="Calibri" panose="020F0502020204030204" pitchFamily="34" charset="0"/>
              </a:rPr>
              <a:t>L’affectation de ces trois catégories de ressources relève d’une décision du chef d’établissement, prise après avis consultatif d’une « commission des fonds sociaux » qui se réunit une fois par mois</a:t>
            </a:r>
            <a:r>
              <a:rPr lang="fr-FR" sz="1400" dirty="0" smtClean="0">
                <a:solidFill>
                  <a:schemeClr val="tx1"/>
                </a:solidFill>
                <a:latin typeface="Calibri" panose="020F0502020204030204" pitchFamily="34" charset="0"/>
                <a:cs typeface="Calibri" panose="020F0502020204030204" pitchFamily="34" charset="0"/>
              </a:rPr>
              <a:t>.</a:t>
            </a:r>
          </a:p>
          <a:p>
            <a:r>
              <a:rPr lang="fr-FR" sz="1400" dirty="0" smtClean="0">
                <a:solidFill>
                  <a:schemeClr val="tx1"/>
                </a:solidFill>
                <a:latin typeface="Calibri" panose="020F0502020204030204" pitchFamily="34" charset="0"/>
                <a:cs typeface="Calibri" panose="020F0502020204030204" pitchFamily="34" charset="0"/>
              </a:rPr>
              <a:t> </a:t>
            </a:r>
            <a:endParaRPr lang="fr-FR" sz="1400" dirty="0">
              <a:solidFill>
                <a:schemeClr val="tx1"/>
              </a:solidFill>
              <a:latin typeface="Calibri" panose="020F0502020204030204" pitchFamily="34" charset="0"/>
              <a:cs typeface="Calibri" panose="020F0502020204030204" pitchFamily="34" charset="0"/>
            </a:endParaRPr>
          </a:p>
          <a:p>
            <a:r>
              <a:rPr lang="fr-FR" sz="1400" dirty="0">
                <a:solidFill>
                  <a:schemeClr val="tx1"/>
                </a:solidFill>
                <a:latin typeface="Calibri" panose="020F0502020204030204" pitchFamily="34" charset="0"/>
                <a:cs typeface="Calibri" panose="020F0502020204030204" pitchFamily="34" charset="0"/>
              </a:rPr>
              <a:t>Les aides ainsi attribuées </a:t>
            </a:r>
            <a:r>
              <a:rPr lang="fr-FR" sz="1400" dirty="0" smtClean="0">
                <a:solidFill>
                  <a:schemeClr val="tx1"/>
                </a:solidFill>
                <a:latin typeface="Calibri" panose="020F0502020204030204" pitchFamily="34" charset="0"/>
                <a:cs typeface="Calibri" panose="020F0502020204030204" pitchFamily="34" charset="0"/>
              </a:rPr>
              <a:t>concernent </a:t>
            </a:r>
            <a:r>
              <a:rPr lang="fr-FR" sz="1400" dirty="0">
                <a:solidFill>
                  <a:schemeClr val="tx1"/>
                </a:solidFill>
                <a:latin typeface="Calibri" panose="020F0502020204030204" pitchFamily="34" charset="0"/>
                <a:cs typeface="Calibri" panose="020F0502020204030204" pitchFamily="34" charset="0"/>
              </a:rPr>
              <a:t>la demi-pension, les voyages et échanges scolaires, les aides aux concours et à l’internat et internat </a:t>
            </a:r>
            <a:r>
              <a:rPr lang="fr-FR" sz="1400" dirty="0" err="1">
                <a:solidFill>
                  <a:schemeClr val="tx1"/>
                </a:solidFill>
                <a:latin typeface="Calibri" panose="020F0502020204030204" pitchFamily="34" charset="0"/>
                <a:cs typeface="Calibri" panose="020F0502020204030204" pitchFamily="34" charset="0"/>
              </a:rPr>
              <a:t>externé</a:t>
            </a:r>
            <a:r>
              <a:rPr lang="fr-FR" sz="1400" dirty="0">
                <a:solidFill>
                  <a:schemeClr val="tx1"/>
                </a:solidFill>
                <a:latin typeface="Calibri" panose="020F0502020204030204" pitchFamily="34" charset="0"/>
                <a:cs typeface="Calibri" panose="020F0502020204030204" pitchFamily="34" charset="0"/>
              </a:rPr>
              <a:t>. </a:t>
            </a:r>
            <a:endParaRPr lang="fr-FR" sz="1400" dirty="0" smtClean="0">
              <a:solidFill>
                <a:schemeClr val="tx1"/>
              </a:solidFill>
              <a:latin typeface="Calibri" panose="020F0502020204030204" pitchFamily="34" charset="0"/>
              <a:cs typeface="Calibri" panose="020F0502020204030204" pitchFamily="34" charset="0"/>
            </a:endParaRPr>
          </a:p>
          <a:p>
            <a:endParaRPr lang="fr-FR" sz="1400" dirty="0">
              <a:solidFill>
                <a:schemeClr val="tx1"/>
              </a:solidFill>
              <a:latin typeface="Calibri" panose="020F0502020204030204" pitchFamily="34" charset="0"/>
              <a:cs typeface="Calibri" panose="020F0502020204030204" pitchFamily="34" charset="0"/>
            </a:endParaRPr>
          </a:p>
          <a:p>
            <a:r>
              <a:rPr lang="fr-FR" sz="1400" dirty="0">
                <a:solidFill>
                  <a:schemeClr val="tx1"/>
                </a:solidFill>
                <a:latin typeface="Calibri" panose="020F0502020204030204" pitchFamily="34" charset="0"/>
                <a:cs typeface="Calibri" panose="020F0502020204030204" pitchFamily="34" charset="0"/>
              </a:rPr>
              <a:t>Ces actions en faveur des conditions matérielles d’études des étudiants et du logement </a:t>
            </a:r>
            <a:r>
              <a:rPr lang="fr-FR" sz="1400" dirty="0" smtClean="0">
                <a:solidFill>
                  <a:schemeClr val="tx1"/>
                </a:solidFill>
                <a:latin typeface="Calibri" panose="020F0502020204030204" pitchFamily="34" charset="0"/>
                <a:cs typeface="Calibri" panose="020F0502020204030204" pitchFamily="34" charset="0"/>
              </a:rPr>
              <a:t>contribuent largement </a:t>
            </a:r>
            <a:r>
              <a:rPr lang="fr-FR" sz="1400" dirty="0">
                <a:solidFill>
                  <a:schemeClr val="tx1"/>
                </a:solidFill>
                <a:latin typeface="Calibri" panose="020F0502020204030204" pitchFamily="34" charset="0"/>
                <a:cs typeface="Calibri" panose="020F0502020204030204" pitchFamily="34" charset="0"/>
              </a:rPr>
              <a:t>à l’ouverture sociale de l’établissement.</a:t>
            </a:r>
          </a:p>
          <a:p>
            <a:endParaRPr lang="fr-FR" sz="1400" dirty="0">
              <a:solidFill>
                <a:schemeClr val="tx1"/>
              </a:solidFill>
              <a:latin typeface="LLG Type" panose="00000500000000000000" pitchFamily="50" charset="0"/>
            </a:endParaRPr>
          </a:p>
        </p:txBody>
      </p:sp>
      <p:sp>
        <p:nvSpPr>
          <p:cNvPr id="6" name="Parchemin vertical 5"/>
          <p:cNvSpPr/>
          <p:nvPr/>
        </p:nvSpPr>
        <p:spPr>
          <a:xfrm rot="10800000" flipH="1" flipV="1">
            <a:off x="152400" y="57150"/>
            <a:ext cx="2971800" cy="1847849"/>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latin typeface="Calibri" panose="020F0502020204030204" pitchFamily="34" charset="0"/>
                <a:cs typeface="Calibri" panose="020F0502020204030204" pitchFamily="34" charset="0"/>
              </a:rPr>
              <a:t>Les aides en interne et actions de soutien aux études ou au logement</a:t>
            </a:r>
            <a:endParaRPr lang="fr-FR"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155217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85000"/>
          </a:schemeClr>
        </a:solidFill>
        <a:effectLst/>
      </p:bgPr>
    </p:bg>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0BBC1377-C7B4-4FA7-A7A5-8EC6ABE6AB90}" type="slidenum">
              <a:rPr lang="fr-FR"/>
              <a:pPr>
                <a:defRPr/>
              </a:pPr>
              <a:t>22</a:t>
            </a:fld>
            <a:endParaRPr lang="fr-FR" dirty="0"/>
          </a:p>
        </p:txBody>
      </p:sp>
      <p:sp>
        <p:nvSpPr>
          <p:cNvPr id="5" name="ZoneTexte 4"/>
          <p:cNvSpPr txBox="1"/>
          <p:nvPr/>
        </p:nvSpPr>
        <p:spPr>
          <a:xfrm>
            <a:off x="3810000" y="7543800"/>
            <a:ext cx="184731" cy="307777"/>
          </a:xfrm>
          <a:prstGeom prst="rect">
            <a:avLst/>
          </a:prstGeom>
          <a:noFill/>
        </p:spPr>
        <p:txBody>
          <a:bodyPr wrap="none" rtlCol="0">
            <a:spAutoFit/>
          </a:bodyPr>
          <a:lstStyle/>
          <a:p>
            <a:endParaRPr lang="fr-FR" sz="1400" dirty="0">
              <a:latin typeface="LLG Type" panose="00000500000000000000" pitchFamily="50" charset="0"/>
            </a:endParaRPr>
          </a:p>
        </p:txBody>
      </p:sp>
    </p:spTree>
    <p:extLst>
      <p:ext uri="{BB962C8B-B14F-4D97-AF65-F5344CB8AC3E}">
        <p14:creationId xmlns:p14="http://schemas.microsoft.com/office/powerpoint/2010/main" val="2051581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85000"/>
          </a:schemeClr>
        </a:solidFill>
        <a:effectLst/>
      </p:bgPr>
    </p:bg>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0BBC1377-C7B4-4FA7-A7A5-8EC6ABE6AB90}" type="slidenum">
              <a:rPr lang="fr-FR"/>
              <a:pPr>
                <a:defRPr/>
              </a:pPr>
              <a:t>3</a:t>
            </a:fld>
            <a:endParaRPr lang="fr-FR" dirty="0"/>
          </a:p>
        </p:txBody>
      </p:sp>
      <p:sp>
        <p:nvSpPr>
          <p:cNvPr id="5" name="ZoneTexte 4"/>
          <p:cNvSpPr txBox="1"/>
          <p:nvPr/>
        </p:nvSpPr>
        <p:spPr>
          <a:xfrm>
            <a:off x="3810000" y="7543800"/>
            <a:ext cx="184731" cy="369332"/>
          </a:xfrm>
          <a:prstGeom prst="rect">
            <a:avLst/>
          </a:prstGeom>
          <a:noFill/>
        </p:spPr>
        <p:txBody>
          <a:bodyPr wrap="none" rtlCol="0">
            <a:spAutoFit/>
          </a:bodyPr>
          <a:lstStyle/>
          <a:p>
            <a:endParaRPr lang="fr-FR" dirty="0"/>
          </a:p>
        </p:txBody>
      </p:sp>
      <p:sp>
        <p:nvSpPr>
          <p:cNvPr id="7" name="Parchemin vertical 6"/>
          <p:cNvSpPr/>
          <p:nvPr/>
        </p:nvSpPr>
        <p:spPr>
          <a:xfrm rot="10800000" flipH="1" flipV="1">
            <a:off x="914400" y="723901"/>
            <a:ext cx="3581400" cy="1866899"/>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600" i="1" spc="-130" dirty="0">
                <a:solidFill>
                  <a:schemeClr val="tx1"/>
                </a:solidFill>
                <a:latin typeface="Calibri" panose="020F0502020204030204" pitchFamily="34" charset="0"/>
                <a:cs typeface="Calibri" panose="020F0502020204030204" pitchFamily="34" charset="0"/>
              </a:rPr>
              <a:t>Le LOGEMENT</a:t>
            </a:r>
            <a:endParaRPr lang="fr-FR" sz="3600" dirty="0">
              <a:solidFill>
                <a:schemeClr val="tx1"/>
              </a:solidFill>
              <a:latin typeface="Calibri" panose="020F0502020204030204" pitchFamily="34" charset="0"/>
              <a:cs typeface="Calibri" panose="020F0502020204030204" pitchFamily="34" charset="0"/>
            </a:endParaRPr>
          </a:p>
        </p:txBody>
      </p:sp>
      <p:sp>
        <p:nvSpPr>
          <p:cNvPr id="9" name="Organigramme : Bande perforée 8"/>
          <p:cNvSpPr/>
          <p:nvPr/>
        </p:nvSpPr>
        <p:spPr>
          <a:xfrm>
            <a:off x="609600" y="3581400"/>
            <a:ext cx="5105400" cy="5029200"/>
          </a:xfrm>
          <a:prstGeom prst="flowChartPunched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dirty="0">
                <a:solidFill>
                  <a:schemeClr val="tx1"/>
                </a:solidFill>
                <a:latin typeface="Calibri" panose="020F0502020204030204" pitchFamily="34" charset="0"/>
                <a:cs typeface="Calibri" panose="020F0502020204030204" pitchFamily="34" charset="0"/>
              </a:rPr>
              <a:t>En dehors de la possibilité usuelle de louer une chambre dans le parc immobilier parisien, quelques pistes sur les différentes structures et possibilités d’accueil vous seront données ci-dessous en vue de vous aider dans vos recherches.</a:t>
            </a:r>
          </a:p>
        </p:txBody>
      </p:sp>
    </p:spTree>
    <p:extLst>
      <p:ext uri="{BB962C8B-B14F-4D97-AF65-F5344CB8AC3E}">
        <p14:creationId xmlns:p14="http://schemas.microsoft.com/office/powerpoint/2010/main" val="1071132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85000"/>
          </a:schemeClr>
        </a:solidFill>
        <a:effectLst/>
      </p:bgPr>
    </p:bg>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0BBC1377-C7B4-4FA7-A7A5-8EC6ABE6AB90}" type="slidenum">
              <a:rPr lang="fr-FR"/>
              <a:pPr>
                <a:defRPr/>
              </a:pPr>
              <a:t>4</a:t>
            </a:fld>
            <a:endParaRPr lang="fr-FR" dirty="0"/>
          </a:p>
        </p:txBody>
      </p:sp>
      <p:sp>
        <p:nvSpPr>
          <p:cNvPr id="5" name="ZoneTexte 4"/>
          <p:cNvSpPr txBox="1"/>
          <p:nvPr/>
        </p:nvSpPr>
        <p:spPr>
          <a:xfrm>
            <a:off x="3810000" y="7543800"/>
            <a:ext cx="184731" cy="369332"/>
          </a:xfrm>
          <a:prstGeom prst="rect">
            <a:avLst/>
          </a:prstGeom>
          <a:noFill/>
        </p:spPr>
        <p:txBody>
          <a:bodyPr wrap="none" rtlCol="0">
            <a:spAutoFit/>
          </a:bodyPr>
          <a:lstStyle/>
          <a:p>
            <a:endParaRPr lang="fr-FR" dirty="0"/>
          </a:p>
        </p:txBody>
      </p:sp>
      <p:sp>
        <p:nvSpPr>
          <p:cNvPr id="7" name="Parchemin vertical 6"/>
          <p:cNvSpPr/>
          <p:nvPr/>
        </p:nvSpPr>
        <p:spPr>
          <a:xfrm rot="10800000" flipH="1" flipV="1">
            <a:off x="533400" y="228601"/>
            <a:ext cx="3962400" cy="2655332"/>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latin typeface="Calibri" panose="020F0502020204030204" pitchFamily="34" charset="0"/>
                <a:cs typeface="Calibri" panose="020F0502020204030204" pitchFamily="34" charset="0"/>
              </a:rPr>
              <a:t>L’internat </a:t>
            </a:r>
            <a:r>
              <a:rPr lang="fr-FR" dirty="0">
                <a:solidFill>
                  <a:schemeClr val="tx1"/>
                </a:solidFill>
                <a:latin typeface="Calibri" panose="020F0502020204030204" pitchFamily="34" charset="0"/>
                <a:cs typeface="Calibri" panose="020F0502020204030204" pitchFamily="34" charset="0"/>
              </a:rPr>
              <a:t>du l</a:t>
            </a:r>
            <a:r>
              <a:rPr lang="fr-FR" dirty="0" smtClean="0">
                <a:solidFill>
                  <a:schemeClr val="tx1"/>
                </a:solidFill>
                <a:latin typeface="Calibri" panose="020F0502020204030204" pitchFamily="34" charset="0"/>
                <a:cs typeface="Calibri" panose="020F0502020204030204" pitchFamily="34" charset="0"/>
              </a:rPr>
              <a:t>ycée </a:t>
            </a:r>
          </a:p>
          <a:p>
            <a:pPr algn="ctr"/>
            <a:r>
              <a:rPr lang="fr-FR" dirty="0" smtClean="0">
                <a:solidFill>
                  <a:schemeClr val="tx1"/>
                </a:solidFill>
                <a:latin typeface="Calibri" panose="020F0502020204030204" pitchFamily="34" charset="0"/>
                <a:cs typeface="Calibri" panose="020F0502020204030204" pitchFamily="34" charset="0"/>
              </a:rPr>
              <a:t>Louis-le-Grand </a:t>
            </a:r>
          </a:p>
          <a:p>
            <a:pPr algn="ctr"/>
            <a:r>
              <a:rPr lang="fr-FR" dirty="0" smtClean="0">
                <a:solidFill>
                  <a:schemeClr val="tx1"/>
                </a:solidFill>
                <a:latin typeface="Calibri" panose="020F0502020204030204" pitchFamily="34" charset="0"/>
                <a:cs typeface="Calibri" panose="020F0502020204030204" pitchFamily="34" charset="0"/>
              </a:rPr>
              <a:t>in situ</a:t>
            </a:r>
            <a:endParaRPr lang="fr-FR" dirty="0">
              <a:solidFill>
                <a:schemeClr val="tx1"/>
              </a:solidFill>
              <a:latin typeface="Calibri" panose="020F0502020204030204" pitchFamily="34" charset="0"/>
              <a:cs typeface="Calibri" panose="020F0502020204030204" pitchFamily="34" charset="0"/>
            </a:endParaRPr>
          </a:p>
        </p:txBody>
      </p:sp>
      <p:sp>
        <p:nvSpPr>
          <p:cNvPr id="9" name="Organigramme : Bande perforée 8"/>
          <p:cNvSpPr/>
          <p:nvPr/>
        </p:nvSpPr>
        <p:spPr>
          <a:xfrm>
            <a:off x="609600" y="3581400"/>
            <a:ext cx="5105400" cy="5029200"/>
          </a:xfrm>
          <a:prstGeom prst="flowChartPunched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AutoNum type="arabicParenR"/>
            </a:pPr>
            <a:r>
              <a:rPr lang="fr-FR" sz="1400" dirty="0">
                <a:solidFill>
                  <a:schemeClr val="tx1"/>
                </a:solidFill>
                <a:latin typeface="Calibri" panose="020F0502020204030204" pitchFamily="34" charset="0"/>
                <a:cs typeface="Calibri" panose="020F0502020204030204" pitchFamily="34" charset="0"/>
              </a:rPr>
              <a:t>In situ</a:t>
            </a:r>
          </a:p>
          <a:p>
            <a:endParaRPr lang="fr-FR" sz="1400" dirty="0">
              <a:solidFill>
                <a:schemeClr val="tx1"/>
              </a:solidFill>
              <a:latin typeface="Calibri" panose="020F0502020204030204" pitchFamily="34" charset="0"/>
              <a:cs typeface="Calibri" panose="020F0502020204030204" pitchFamily="34" charset="0"/>
            </a:endParaRPr>
          </a:p>
          <a:p>
            <a:r>
              <a:rPr lang="fr-FR" sz="1400" dirty="0">
                <a:solidFill>
                  <a:schemeClr val="tx1"/>
                </a:solidFill>
                <a:latin typeface="Calibri" panose="020F0502020204030204" pitchFamily="34" charset="0"/>
                <a:cs typeface="Calibri" panose="020F0502020204030204" pitchFamily="34" charset="0"/>
              </a:rPr>
              <a:t>L’établissement, dispose d’un internat doté d’une capacité d’accueil de 341 élèves, filles et garçons. La qualité de boursier constitue l’un des trois critères majoritaires d’attribution des places, outre l’éloignement du domicile familial </a:t>
            </a:r>
            <a:r>
              <a:rPr lang="fr-FR" sz="1400" dirty="0" smtClean="0">
                <a:solidFill>
                  <a:schemeClr val="tx1"/>
                </a:solidFill>
                <a:latin typeface="Calibri" panose="020F0502020204030204" pitchFamily="34" charset="0"/>
                <a:cs typeface="Calibri" panose="020F0502020204030204" pitchFamily="34" charset="0"/>
              </a:rPr>
              <a:t>et, dans </a:t>
            </a:r>
            <a:r>
              <a:rPr lang="fr-FR" sz="1400" dirty="0">
                <a:solidFill>
                  <a:schemeClr val="tx1"/>
                </a:solidFill>
                <a:latin typeface="Calibri" panose="020F0502020204030204" pitchFamily="34" charset="0"/>
                <a:cs typeface="Calibri" panose="020F0502020204030204" pitchFamily="34" charset="0"/>
              </a:rPr>
              <a:t>la mesure du possible, le fait que l’étudiant soit mineur. (Dans la mesure du possible car </a:t>
            </a:r>
            <a:r>
              <a:rPr lang="fr-FR" sz="1400" dirty="0" smtClean="0">
                <a:solidFill>
                  <a:schemeClr val="tx1"/>
                </a:solidFill>
                <a:latin typeface="Calibri" panose="020F0502020204030204" pitchFamily="34" charset="0"/>
                <a:cs typeface="Calibri" panose="020F0502020204030204" pitchFamily="34" charset="0"/>
              </a:rPr>
              <a:t>la plupart de </a:t>
            </a:r>
            <a:r>
              <a:rPr lang="fr-FR" sz="1400" dirty="0">
                <a:solidFill>
                  <a:schemeClr val="tx1"/>
                </a:solidFill>
                <a:latin typeface="Calibri" panose="020F0502020204030204" pitchFamily="34" charset="0"/>
                <a:cs typeface="Calibri" panose="020F0502020204030204" pitchFamily="34" charset="0"/>
              </a:rPr>
              <a:t>nos étudiants </a:t>
            </a:r>
            <a:r>
              <a:rPr lang="fr-FR" sz="1400" dirty="0" smtClean="0">
                <a:solidFill>
                  <a:schemeClr val="tx1"/>
                </a:solidFill>
                <a:latin typeface="Calibri" panose="020F0502020204030204" pitchFamily="34" charset="0"/>
                <a:cs typeface="Calibri" panose="020F0502020204030204" pitchFamily="34" charset="0"/>
              </a:rPr>
              <a:t>sont mineurs </a:t>
            </a:r>
            <a:r>
              <a:rPr lang="fr-FR" sz="1400" dirty="0">
                <a:solidFill>
                  <a:schemeClr val="tx1"/>
                </a:solidFill>
                <a:latin typeface="Calibri" panose="020F0502020204030204" pitchFamily="34" charset="0"/>
                <a:cs typeface="Calibri" panose="020F0502020204030204" pitchFamily="34" charset="0"/>
              </a:rPr>
              <a:t>et la capacité de l’internat n’est pas </a:t>
            </a:r>
            <a:r>
              <a:rPr lang="fr-FR" sz="1400" dirty="0" smtClean="0">
                <a:solidFill>
                  <a:schemeClr val="tx1"/>
                </a:solidFill>
                <a:latin typeface="Calibri" panose="020F0502020204030204" pitchFamily="34" charset="0"/>
                <a:cs typeface="Calibri" panose="020F0502020204030204" pitchFamily="34" charset="0"/>
              </a:rPr>
              <a:t>extensible).</a:t>
            </a:r>
            <a:r>
              <a:rPr lang="fr-FR" sz="1400" dirty="0">
                <a:solidFill>
                  <a:schemeClr val="tx1"/>
                </a:solidFill>
                <a:latin typeface="Calibri" panose="020F0502020204030204" pitchFamily="34" charset="0"/>
                <a:cs typeface="Calibri" panose="020F0502020204030204" pitchFamily="34" charset="0"/>
              </a:rPr>
              <a:t/>
            </a:r>
            <a:br>
              <a:rPr lang="fr-FR" sz="1400" dirty="0">
                <a:solidFill>
                  <a:schemeClr val="tx1"/>
                </a:solidFill>
                <a:latin typeface="Calibri" panose="020F0502020204030204" pitchFamily="34" charset="0"/>
                <a:cs typeface="Calibri" panose="020F0502020204030204" pitchFamily="34" charset="0"/>
              </a:rPr>
            </a:br>
            <a:r>
              <a:rPr lang="fr-FR" sz="1400" dirty="0">
                <a:solidFill>
                  <a:schemeClr val="tx1"/>
                </a:solidFill>
                <a:latin typeface="Calibri" panose="020F0502020204030204" pitchFamily="34" charset="0"/>
                <a:cs typeface="Calibri" panose="020F0502020204030204" pitchFamily="34" charset="0"/>
              </a:rPr>
              <a:t>Les partenariats conclus avec diverses structures complètent l’offre d’hébergement proposée par le lycée in situ. </a:t>
            </a:r>
          </a:p>
        </p:txBody>
      </p:sp>
    </p:spTree>
    <p:extLst>
      <p:ext uri="{BB962C8B-B14F-4D97-AF65-F5344CB8AC3E}">
        <p14:creationId xmlns:p14="http://schemas.microsoft.com/office/powerpoint/2010/main" val="2051562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85000"/>
          </a:schemeClr>
        </a:solidFill>
        <a:effectLst/>
      </p:bgPr>
    </p:bg>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0BBC1377-C7B4-4FA7-A7A5-8EC6ABE6AB90}" type="slidenum">
              <a:rPr lang="fr-FR"/>
              <a:pPr>
                <a:defRPr/>
              </a:pPr>
              <a:t>5</a:t>
            </a:fld>
            <a:endParaRPr lang="fr-FR" dirty="0"/>
          </a:p>
        </p:txBody>
      </p:sp>
      <p:sp>
        <p:nvSpPr>
          <p:cNvPr id="5" name="ZoneTexte 4"/>
          <p:cNvSpPr txBox="1"/>
          <p:nvPr/>
        </p:nvSpPr>
        <p:spPr>
          <a:xfrm>
            <a:off x="3810000" y="7543800"/>
            <a:ext cx="184731" cy="307777"/>
          </a:xfrm>
          <a:prstGeom prst="rect">
            <a:avLst/>
          </a:prstGeom>
          <a:noFill/>
        </p:spPr>
        <p:txBody>
          <a:bodyPr wrap="none" rtlCol="0">
            <a:spAutoFit/>
          </a:bodyPr>
          <a:lstStyle/>
          <a:p>
            <a:endParaRPr lang="fr-FR" sz="1400" dirty="0">
              <a:latin typeface="LLG Type" panose="00000500000000000000" pitchFamily="50" charset="0"/>
            </a:endParaRPr>
          </a:p>
        </p:txBody>
      </p:sp>
      <p:sp>
        <p:nvSpPr>
          <p:cNvPr id="7" name="Parchemin vertical 6"/>
          <p:cNvSpPr/>
          <p:nvPr/>
        </p:nvSpPr>
        <p:spPr>
          <a:xfrm rot="10800000" flipH="1" flipV="1">
            <a:off x="685800" y="152401"/>
            <a:ext cx="3810000" cy="2362199"/>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latin typeface="Calibri" panose="020F0502020204030204" pitchFamily="34" charset="0"/>
                <a:cs typeface="Calibri" panose="020F0502020204030204" pitchFamily="34" charset="0"/>
              </a:rPr>
              <a:t>L’internat </a:t>
            </a:r>
            <a:r>
              <a:rPr lang="fr-FR" dirty="0">
                <a:solidFill>
                  <a:schemeClr val="tx1"/>
                </a:solidFill>
                <a:latin typeface="Calibri" panose="020F0502020204030204" pitchFamily="34" charset="0"/>
                <a:cs typeface="Calibri" panose="020F0502020204030204" pitchFamily="34" charset="0"/>
              </a:rPr>
              <a:t>du l</a:t>
            </a:r>
            <a:r>
              <a:rPr lang="fr-FR" dirty="0" smtClean="0">
                <a:solidFill>
                  <a:schemeClr val="tx1"/>
                </a:solidFill>
                <a:latin typeface="Calibri" panose="020F0502020204030204" pitchFamily="34" charset="0"/>
                <a:cs typeface="Calibri" panose="020F0502020204030204" pitchFamily="34" charset="0"/>
              </a:rPr>
              <a:t>ycée</a:t>
            </a:r>
          </a:p>
          <a:p>
            <a:pPr algn="ctr"/>
            <a:r>
              <a:rPr lang="fr-FR" dirty="0" smtClean="0">
                <a:solidFill>
                  <a:schemeClr val="tx1"/>
                </a:solidFill>
                <a:latin typeface="Calibri" panose="020F0502020204030204" pitchFamily="34" charset="0"/>
                <a:cs typeface="Calibri" panose="020F0502020204030204" pitchFamily="34" charset="0"/>
              </a:rPr>
              <a:t> Louis-le-Grand hors les murs</a:t>
            </a:r>
            <a:endParaRPr lang="fr-FR" dirty="0">
              <a:solidFill>
                <a:schemeClr val="tx1"/>
              </a:solidFill>
              <a:latin typeface="Calibri" panose="020F0502020204030204" pitchFamily="34" charset="0"/>
              <a:cs typeface="Calibri" panose="020F0502020204030204" pitchFamily="34" charset="0"/>
            </a:endParaRPr>
          </a:p>
        </p:txBody>
      </p:sp>
      <p:sp>
        <p:nvSpPr>
          <p:cNvPr id="9" name="Organigramme : Bande perforée 8"/>
          <p:cNvSpPr/>
          <p:nvPr/>
        </p:nvSpPr>
        <p:spPr>
          <a:xfrm>
            <a:off x="228600" y="2590801"/>
            <a:ext cx="5943600" cy="7086600"/>
          </a:xfrm>
          <a:prstGeom prst="flowChartPunched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1100" b="1" dirty="0" smtClean="0">
              <a:solidFill>
                <a:schemeClr val="tx1"/>
              </a:solidFill>
              <a:latin typeface="LLG Type" panose="00000500000000000000" pitchFamily="50" charset="0"/>
            </a:endParaRPr>
          </a:p>
          <a:p>
            <a:r>
              <a:rPr lang="fr-FR" sz="1100" b="1" dirty="0" smtClean="0">
                <a:solidFill>
                  <a:schemeClr val="tx1"/>
                </a:solidFill>
                <a:latin typeface="LLG Type" panose="00000500000000000000" pitchFamily="50" charset="0"/>
              </a:rPr>
              <a:t>			             </a:t>
            </a:r>
            <a:r>
              <a:rPr lang="fr-FR" sz="1100" b="1" u="sng" dirty="0" smtClean="0">
                <a:solidFill>
                  <a:schemeClr val="tx1"/>
                </a:solidFill>
                <a:latin typeface="Calibri" panose="020F0502020204030204" pitchFamily="34" charset="0"/>
                <a:cs typeface="Calibri" panose="020F0502020204030204" pitchFamily="34" charset="0"/>
              </a:rPr>
              <a:t>Le lycée d’état Jean ZAY,</a:t>
            </a:r>
          </a:p>
          <a:p>
            <a:r>
              <a:rPr lang="fr-FR" sz="1100" b="1" dirty="0">
                <a:solidFill>
                  <a:schemeClr val="tx1"/>
                </a:solidFill>
                <a:latin typeface="Calibri" panose="020F0502020204030204" pitchFamily="34" charset="0"/>
                <a:cs typeface="Calibri" panose="020F0502020204030204" pitchFamily="34" charset="0"/>
              </a:rPr>
              <a:t>	</a:t>
            </a:r>
            <a:r>
              <a:rPr lang="fr-FR" sz="1100" b="1" dirty="0" smtClean="0">
                <a:solidFill>
                  <a:schemeClr val="tx1"/>
                </a:solidFill>
                <a:latin typeface="Calibri" panose="020F0502020204030204" pitchFamily="34" charset="0"/>
                <a:cs typeface="Calibri" panose="020F0502020204030204" pitchFamily="34" charset="0"/>
              </a:rPr>
              <a:t>			</a:t>
            </a:r>
            <a:r>
              <a:rPr lang="fr-FR" sz="1100" b="1" u="sng" dirty="0" smtClean="0">
                <a:solidFill>
                  <a:schemeClr val="tx1"/>
                </a:solidFill>
                <a:latin typeface="Calibri" panose="020F0502020204030204" pitchFamily="34" charset="0"/>
                <a:cs typeface="Calibri" panose="020F0502020204030204" pitchFamily="34" charset="0"/>
              </a:rPr>
              <a:t>site de </a:t>
            </a:r>
            <a:r>
              <a:rPr lang="fr-FR" sz="1100" b="1" u="sng" dirty="0" err="1" smtClean="0">
                <a:solidFill>
                  <a:schemeClr val="tx1"/>
                </a:solidFill>
                <a:latin typeface="Calibri" panose="020F0502020204030204" pitchFamily="34" charset="0"/>
                <a:cs typeface="Calibri" panose="020F0502020204030204" pitchFamily="34" charset="0"/>
              </a:rPr>
              <a:t>Lourcine</a:t>
            </a:r>
            <a:endParaRPr lang="fr-FR" sz="1100" b="1" u="sng" dirty="0" smtClean="0">
              <a:solidFill>
                <a:schemeClr val="tx1"/>
              </a:solidFill>
              <a:latin typeface="Calibri" panose="020F0502020204030204" pitchFamily="34" charset="0"/>
              <a:cs typeface="Calibri" panose="020F0502020204030204" pitchFamily="34" charset="0"/>
            </a:endParaRPr>
          </a:p>
          <a:p>
            <a:endParaRPr lang="fr-FR" sz="1100" b="1" dirty="0">
              <a:solidFill>
                <a:schemeClr val="tx1"/>
              </a:solidFill>
              <a:latin typeface="Calibri" panose="020F0502020204030204" pitchFamily="34" charset="0"/>
              <a:cs typeface="Calibri" panose="020F0502020204030204" pitchFamily="34" charset="0"/>
            </a:endParaRPr>
          </a:p>
          <a:p>
            <a:endParaRPr lang="fr-FR" sz="1100" b="1" dirty="0" smtClean="0">
              <a:solidFill>
                <a:schemeClr val="tx1"/>
              </a:solidFill>
              <a:latin typeface="Calibri" panose="020F0502020204030204" pitchFamily="34" charset="0"/>
              <a:cs typeface="Calibri" panose="020F0502020204030204" pitchFamily="34" charset="0"/>
            </a:endParaRPr>
          </a:p>
          <a:p>
            <a:r>
              <a:rPr lang="fr-FR" sz="1100" b="1" dirty="0" smtClean="0">
                <a:solidFill>
                  <a:schemeClr val="tx1"/>
                </a:solidFill>
                <a:latin typeface="Calibri" panose="020F0502020204030204" pitchFamily="34" charset="0"/>
                <a:cs typeface="Calibri" panose="020F0502020204030204" pitchFamily="34" charset="0"/>
              </a:rPr>
              <a:t>2</a:t>
            </a:r>
            <a:r>
              <a:rPr lang="fr-FR" sz="1100" b="1" dirty="0">
                <a:solidFill>
                  <a:schemeClr val="tx1"/>
                </a:solidFill>
                <a:latin typeface="Calibri" panose="020F0502020204030204" pitchFamily="34" charset="0"/>
                <a:cs typeface="Calibri" panose="020F0502020204030204" pitchFamily="34" charset="0"/>
              </a:rPr>
              <a:t>) </a:t>
            </a:r>
            <a:r>
              <a:rPr lang="fr-FR" sz="1100" b="1" dirty="0" smtClean="0">
                <a:solidFill>
                  <a:schemeClr val="tx1"/>
                </a:solidFill>
                <a:latin typeface="Calibri" panose="020F0502020204030204" pitchFamily="34" charset="0"/>
                <a:cs typeface="Calibri" panose="020F0502020204030204" pitchFamily="34" charset="0"/>
              </a:rPr>
              <a:t>Le lycée Louis-le-Grand a un partenariat </a:t>
            </a:r>
            <a:r>
              <a:rPr lang="fr-FR" sz="1100" b="1" dirty="0">
                <a:solidFill>
                  <a:schemeClr val="tx1"/>
                </a:solidFill>
                <a:latin typeface="Calibri" panose="020F0502020204030204" pitchFamily="34" charset="0"/>
                <a:cs typeface="Calibri" panose="020F0502020204030204" pitchFamily="34" charset="0"/>
              </a:rPr>
              <a:t>avec Le lycée d’État Jean Zay qui est sur deux sites </a:t>
            </a:r>
            <a:r>
              <a:rPr lang="fr-FR" sz="1100" b="1" dirty="0" smtClean="0">
                <a:solidFill>
                  <a:schemeClr val="tx1"/>
                </a:solidFill>
                <a:latin typeface="Calibri" panose="020F0502020204030204" pitchFamily="34" charset="0"/>
                <a:cs typeface="Calibri" panose="020F0502020204030204" pitchFamily="34" charset="0"/>
              </a:rPr>
              <a:t>:</a:t>
            </a:r>
          </a:p>
          <a:p>
            <a:endParaRPr lang="fr-FR" sz="1100" b="1" dirty="0">
              <a:solidFill>
                <a:schemeClr val="tx1"/>
              </a:solidFill>
              <a:latin typeface="Calibri" panose="020F0502020204030204" pitchFamily="34" charset="0"/>
              <a:cs typeface="Calibri" panose="020F0502020204030204" pitchFamily="34" charset="0"/>
            </a:endParaRPr>
          </a:p>
          <a:p>
            <a:r>
              <a:rPr lang="fr-FR" sz="1100" b="1" u="sng" dirty="0">
                <a:solidFill>
                  <a:schemeClr val="tx1"/>
                </a:solidFill>
                <a:latin typeface="Calibri" panose="020F0502020204030204" pitchFamily="34" charset="0"/>
                <a:cs typeface="Calibri" panose="020F0502020204030204" pitchFamily="34" charset="0"/>
              </a:rPr>
              <a:t>Le site de </a:t>
            </a:r>
            <a:r>
              <a:rPr lang="fr-FR" sz="1100" b="1" u="sng" dirty="0" err="1">
                <a:solidFill>
                  <a:schemeClr val="tx1"/>
                </a:solidFill>
                <a:latin typeface="Calibri" panose="020F0502020204030204" pitchFamily="34" charset="0"/>
                <a:cs typeface="Calibri" panose="020F0502020204030204" pitchFamily="34" charset="0"/>
              </a:rPr>
              <a:t>Lourcine</a:t>
            </a:r>
            <a:r>
              <a:rPr lang="fr-FR" sz="1100" b="1" u="sng" dirty="0">
                <a:solidFill>
                  <a:schemeClr val="tx1"/>
                </a:solidFill>
                <a:latin typeface="Calibri" panose="020F0502020204030204" pitchFamily="34" charset="0"/>
                <a:cs typeface="Calibri" panose="020F0502020204030204" pitchFamily="34" charset="0"/>
              </a:rPr>
              <a:t> qui est le support de l’Internat de la réussite.</a:t>
            </a:r>
          </a:p>
          <a:p>
            <a:endParaRPr lang="fr-FR" sz="1100" b="1" u="sng" dirty="0">
              <a:solidFill>
                <a:schemeClr val="tx1"/>
              </a:solidFill>
              <a:latin typeface="Calibri" panose="020F0502020204030204" pitchFamily="34" charset="0"/>
              <a:cs typeface="Calibri" panose="020F0502020204030204" pitchFamily="34" charset="0"/>
            </a:endParaRPr>
          </a:p>
          <a:p>
            <a:endParaRPr lang="fr-FR" sz="1100" dirty="0">
              <a:solidFill>
                <a:schemeClr val="tx1"/>
              </a:solidFill>
              <a:latin typeface="Calibri" panose="020F0502020204030204" pitchFamily="34" charset="0"/>
              <a:cs typeface="Calibri" panose="020F0502020204030204" pitchFamily="34" charset="0"/>
            </a:endParaRPr>
          </a:p>
          <a:p>
            <a:r>
              <a:rPr lang="fr-FR" sz="1100" dirty="0">
                <a:solidFill>
                  <a:schemeClr val="tx1"/>
                </a:solidFill>
                <a:latin typeface="Calibri" panose="020F0502020204030204" pitchFamily="34" charset="0"/>
                <a:cs typeface="Calibri" panose="020F0502020204030204" pitchFamily="34" charset="0"/>
              </a:rPr>
              <a:t>Il est</a:t>
            </a:r>
            <a:r>
              <a:rPr lang="fr-FR" sz="1100" b="1" dirty="0">
                <a:solidFill>
                  <a:schemeClr val="tx1"/>
                </a:solidFill>
                <a:latin typeface="Calibri" panose="020F0502020204030204" pitchFamily="34" charset="0"/>
                <a:cs typeface="Calibri" panose="020F0502020204030204" pitchFamily="34" charset="0"/>
              </a:rPr>
              <a:t> </a:t>
            </a:r>
            <a:r>
              <a:rPr lang="fr-FR" sz="1100" dirty="0">
                <a:solidFill>
                  <a:schemeClr val="tx1"/>
                </a:solidFill>
                <a:latin typeface="Calibri" panose="020F0502020204030204" pitchFamily="34" charset="0"/>
                <a:cs typeface="Calibri" panose="020F0502020204030204" pitchFamily="34" charset="0"/>
              </a:rPr>
              <a:t> dédié aux étudiants </a:t>
            </a:r>
            <a:r>
              <a:rPr lang="fr-FR" sz="1100" b="1" dirty="0">
                <a:solidFill>
                  <a:schemeClr val="tx1"/>
                </a:solidFill>
                <a:latin typeface="Calibri" panose="020F0502020204030204" pitchFamily="34" charset="0"/>
                <a:cs typeface="Calibri" panose="020F0502020204030204" pitchFamily="34" charset="0"/>
              </a:rPr>
              <a:t>boursiers de l’enseignement supérieur ou habitant dans un </a:t>
            </a:r>
            <a:endParaRPr lang="fr-FR" sz="1100" b="1" dirty="0" smtClean="0">
              <a:solidFill>
                <a:schemeClr val="tx1"/>
              </a:solidFill>
              <a:latin typeface="Calibri" panose="020F0502020204030204" pitchFamily="34" charset="0"/>
              <a:cs typeface="Calibri" panose="020F0502020204030204" pitchFamily="34" charset="0"/>
            </a:endParaRPr>
          </a:p>
          <a:p>
            <a:r>
              <a:rPr lang="fr-FR" sz="1100" b="1" dirty="0" smtClean="0">
                <a:solidFill>
                  <a:schemeClr val="tx1"/>
                </a:solidFill>
                <a:latin typeface="Calibri" panose="020F0502020204030204" pitchFamily="34" charset="0"/>
                <a:cs typeface="Calibri" panose="020F0502020204030204" pitchFamily="34" charset="0"/>
              </a:rPr>
              <a:t>« </a:t>
            </a:r>
            <a:r>
              <a:rPr lang="fr-FR" sz="1100" b="1" dirty="0">
                <a:solidFill>
                  <a:schemeClr val="tx1"/>
                </a:solidFill>
                <a:latin typeface="Calibri" panose="020F0502020204030204" pitchFamily="34" charset="0"/>
                <a:cs typeface="Calibri" panose="020F0502020204030204" pitchFamily="34" charset="0"/>
              </a:rPr>
              <a:t>QPV » (Quartier Politique de la Ville) :</a:t>
            </a:r>
          </a:p>
          <a:p>
            <a:r>
              <a:rPr lang="fr-FR" sz="1100" dirty="0">
                <a:solidFill>
                  <a:schemeClr val="tx1"/>
                </a:solidFill>
                <a:latin typeface="Calibri" panose="020F0502020204030204" pitchFamily="34" charset="0"/>
                <a:cs typeface="Calibri" panose="020F0502020204030204" pitchFamily="34" charset="0"/>
              </a:rPr>
              <a:t/>
            </a:r>
            <a:br>
              <a:rPr lang="fr-FR" sz="1100" dirty="0">
                <a:solidFill>
                  <a:schemeClr val="tx1"/>
                </a:solidFill>
                <a:latin typeface="Calibri" panose="020F0502020204030204" pitchFamily="34" charset="0"/>
                <a:cs typeface="Calibri" panose="020F0502020204030204" pitchFamily="34" charset="0"/>
              </a:rPr>
            </a:br>
            <a:r>
              <a:rPr lang="fr-FR" sz="1100" b="1" dirty="0">
                <a:solidFill>
                  <a:schemeClr val="tx1"/>
                </a:solidFill>
                <a:latin typeface="Calibri" panose="020F0502020204030204" pitchFamily="34" charset="0"/>
                <a:cs typeface="Calibri" panose="020F0502020204030204" pitchFamily="34" charset="0"/>
              </a:rPr>
              <a:t>Ce site de </a:t>
            </a:r>
            <a:r>
              <a:rPr lang="fr-FR" sz="1100" b="1" dirty="0" err="1">
                <a:solidFill>
                  <a:schemeClr val="tx1"/>
                </a:solidFill>
                <a:latin typeface="Calibri" panose="020F0502020204030204" pitchFamily="34" charset="0"/>
                <a:cs typeface="Calibri" panose="020F0502020204030204" pitchFamily="34" charset="0"/>
              </a:rPr>
              <a:t>Lourcine</a:t>
            </a:r>
            <a:r>
              <a:rPr lang="fr-FR" sz="1100" dirty="0">
                <a:solidFill>
                  <a:schemeClr val="tx1"/>
                </a:solidFill>
                <a:latin typeface="Calibri" panose="020F0502020204030204" pitchFamily="34" charset="0"/>
                <a:cs typeface="Calibri" panose="020F0502020204030204" pitchFamily="34" charset="0"/>
              </a:rPr>
              <a:t> est situé 37, Boulevard de Port-Royal, 75013 Paris, à proximité du </a:t>
            </a:r>
            <a:r>
              <a:rPr lang="fr-FR" sz="1100" dirty="0" smtClean="0">
                <a:solidFill>
                  <a:schemeClr val="tx1"/>
                </a:solidFill>
                <a:latin typeface="Calibri" panose="020F0502020204030204" pitchFamily="34" charset="0"/>
                <a:cs typeface="Calibri" panose="020F0502020204030204" pitchFamily="34" charset="0"/>
              </a:rPr>
              <a:t>lycée </a:t>
            </a:r>
            <a:r>
              <a:rPr lang="fr-FR" sz="1100" dirty="0">
                <a:solidFill>
                  <a:schemeClr val="tx1"/>
                </a:solidFill>
                <a:latin typeface="Calibri" panose="020F0502020204030204" pitchFamily="34" charset="0"/>
                <a:cs typeface="Calibri" panose="020F0502020204030204" pitchFamily="34" charset="0"/>
              </a:rPr>
              <a:t>(10 minutes à pied).</a:t>
            </a:r>
          </a:p>
          <a:p>
            <a:endParaRPr lang="fr-FR" sz="1100" dirty="0">
              <a:solidFill>
                <a:schemeClr val="tx1"/>
              </a:solidFill>
              <a:latin typeface="Calibri" panose="020F0502020204030204" pitchFamily="34" charset="0"/>
              <a:cs typeface="Calibri" panose="020F0502020204030204" pitchFamily="34" charset="0"/>
            </a:endParaRPr>
          </a:p>
          <a:p>
            <a:r>
              <a:rPr lang="fr-FR" sz="1100" dirty="0">
                <a:solidFill>
                  <a:schemeClr val="tx1"/>
                </a:solidFill>
                <a:latin typeface="Calibri" panose="020F0502020204030204" pitchFamily="34" charset="0"/>
                <a:cs typeface="Calibri" panose="020F0502020204030204" pitchFamily="34" charset="0"/>
              </a:rPr>
              <a:t>L’internat de la réussite du site </a:t>
            </a:r>
            <a:r>
              <a:rPr lang="fr-FR" sz="1100" dirty="0" err="1">
                <a:solidFill>
                  <a:schemeClr val="tx1"/>
                </a:solidFill>
                <a:latin typeface="Calibri" panose="020F0502020204030204" pitchFamily="34" charset="0"/>
                <a:cs typeface="Calibri" panose="020F0502020204030204" pitchFamily="34" charset="0"/>
              </a:rPr>
              <a:t>Lourcine</a:t>
            </a:r>
            <a:r>
              <a:rPr lang="fr-FR" sz="1100" dirty="0">
                <a:solidFill>
                  <a:schemeClr val="tx1"/>
                </a:solidFill>
                <a:latin typeface="Calibri" panose="020F0502020204030204" pitchFamily="34" charset="0"/>
                <a:cs typeface="Calibri" panose="020F0502020204030204" pitchFamily="34" charset="0"/>
              </a:rPr>
              <a:t> réserve un contingent de 40 places au lycée Louis-le-Grand </a:t>
            </a:r>
            <a:r>
              <a:rPr lang="fr-FR" sz="1100" dirty="0" smtClean="0">
                <a:solidFill>
                  <a:schemeClr val="tx1"/>
                </a:solidFill>
                <a:latin typeface="Calibri" panose="020F0502020204030204" pitchFamily="34" charset="0"/>
                <a:cs typeface="Calibri" panose="020F0502020204030204" pitchFamily="34" charset="0"/>
              </a:rPr>
              <a:t> </a:t>
            </a:r>
            <a:r>
              <a:rPr lang="fr-FR" sz="1100" dirty="0">
                <a:solidFill>
                  <a:schemeClr val="tx1"/>
                </a:solidFill>
                <a:latin typeface="Calibri" panose="020F0502020204030204" pitchFamily="34" charset="0"/>
                <a:cs typeface="Calibri" panose="020F0502020204030204" pitchFamily="34" charset="0"/>
              </a:rPr>
              <a:t>(20 arrivants de </a:t>
            </a:r>
            <a:r>
              <a:rPr lang="fr-FR" sz="1100" dirty="0" err="1">
                <a:solidFill>
                  <a:schemeClr val="tx1"/>
                </a:solidFill>
                <a:latin typeface="Calibri" panose="020F0502020204030204" pitchFamily="34" charset="0"/>
                <a:cs typeface="Calibri" panose="020F0502020204030204" pitchFamily="34" charset="0"/>
              </a:rPr>
              <a:t>Parcoursup</a:t>
            </a:r>
            <a:r>
              <a:rPr lang="fr-FR" sz="1100" dirty="0">
                <a:solidFill>
                  <a:schemeClr val="tx1"/>
                </a:solidFill>
                <a:latin typeface="Calibri" panose="020F0502020204030204" pitchFamily="34" charset="0"/>
                <a:cs typeface="Calibri" panose="020F0502020204030204" pitchFamily="34" charset="0"/>
              </a:rPr>
              <a:t> et 20 montants de 1</a:t>
            </a:r>
            <a:r>
              <a:rPr lang="fr-FR" sz="1100" baseline="30000" dirty="0">
                <a:solidFill>
                  <a:schemeClr val="tx1"/>
                </a:solidFill>
                <a:latin typeface="Calibri" panose="020F0502020204030204" pitchFamily="34" charset="0"/>
                <a:cs typeface="Calibri" panose="020F0502020204030204" pitchFamily="34" charset="0"/>
              </a:rPr>
              <a:t>ère</a:t>
            </a:r>
            <a:r>
              <a:rPr lang="fr-FR" sz="1100" dirty="0">
                <a:solidFill>
                  <a:schemeClr val="tx1"/>
                </a:solidFill>
                <a:latin typeface="Calibri" panose="020F0502020204030204" pitchFamily="34" charset="0"/>
                <a:cs typeface="Calibri" panose="020F0502020204030204" pitchFamily="34" charset="0"/>
              </a:rPr>
              <a:t> année en seconde année).</a:t>
            </a:r>
          </a:p>
          <a:p>
            <a:endParaRPr lang="fr-FR" sz="1100" dirty="0">
              <a:solidFill>
                <a:schemeClr val="tx1"/>
              </a:solidFill>
              <a:latin typeface="Calibri" panose="020F0502020204030204" pitchFamily="34" charset="0"/>
              <a:cs typeface="Calibri" panose="020F0502020204030204" pitchFamily="34" charset="0"/>
            </a:endParaRPr>
          </a:p>
          <a:p>
            <a:endParaRPr lang="fr-FR" sz="1100" dirty="0">
              <a:solidFill>
                <a:schemeClr val="tx1"/>
              </a:solidFill>
              <a:latin typeface="Calibri" panose="020F0502020204030204" pitchFamily="34" charset="0"/>
              <a:cs typeface="Calibri" panose="020F0502020204030204" pitchFamily="34" charset="0"/>
            </a:endParaRPr>
          </a:p>
          <a:p>
            <a:r>
              <a:rPr lang="fr-FR" sz="1100" dirty="0">
                <a:solidFill>
                  <a:schemeClr val="tx1"/>
                </a:solidFill>
                <a:latin typeface="Calibri" panose="020F0502020204030204" pitchFamily="34" charset="0"/>
                <a:cs typeface="Calibri" panose="020F0502020204030204" pitchFamily="34" charset="0"/>
              </a:rPr>
              <a:t>Les pensionnaires y bénéficient d’un accompagnement pédagogique personnalisé : tutorat, cours de soutien, activités culturelles et de loisirs. </a:t>
            </a:r>
          </a:p>
          <a:p>
            <a:r>
              <a:rPr lang="fr-FR" sz="1100" dirty="0">
                <a:solidFill>
                  <a:schemeClr val="tx1"/>
                </a:solidFill>
                <a:latin typeface="Calibri" panose="020F0502020204030204" pitchFamily="34" charset="0"/>
                <a:cs typeface="Calibri" panose="020F0502020204030204" pitchFamily="34" charset="0"/>
              </a:rPr>
              <a:t>Renseignements complémentaires : </a:t>
            </a:r>
            <a:r>
              <a:rPr lang="de-DE" sz="1100" dirty="0">
                <a:solidFill>
                  <a:schemeClr val="tx1"/>
                </a:solidFill>
                <a:latin typeface="Calibri" panose="020F0502020204030204" pitchFamily="34" charset="0"/>
                <a:cs typeface="Calibri" panose="020F0502020204030204" pitchFamily="34" charset="0"/>
              </a:rPr>
              <a:t>01 44 08 67 70 </a:t>
            </a:r>
          </a:p>
          <a:p>
            <a:endParaRPr lang="de-DE" sz="1100" dirty="0">
              <a:solidFill>
                <a:schemeClr val="tx1"/>
              </a:solidFill>
              <a:latin typeface="Calibri" panose="020F0502020204030204" pitchFamily="34" charset="0"/>
              <a:cs typeface="Calibri" panose="020F0502020204030204" pitchFamily="34" charset="0"/>
            </a:endParaRPr>
          </a:p>
          <a:p>
            <a:endParaRPr lang="de-DE" sz="1100" dirty="0">
              <a:solidFill>
                <a:schemeClr val="tx1"/>
              </a:solidFill>
              <a:latin typeface="Calibri" panose="020F0502020204030204" pitchFamily="34" charset="0"/>
              <a:cs typeface="Calibri" panose="020F0502020204030204" pitchFamily="34" charset="0"/>
            </a:endParaRPr>
          </a:p>
          <a:p>
            <a:pPr lvl="0"/>
            <a:r>
              <a:rPr lang="fr-FR" sz="1100" dirty="0">
                <a:solidFill>
                  <a:schemeClr val="tx1"/>
                </a:solidFill>
                <a:latin typeface="Calibri" panose="020F0502020204030204" pitchFamily="34" charset="0"/>
                <a:cs typeface="Calibri" panose="020F0502020204030204" pitchFamily="34" charset="0"/>
              </a:rPr>
              <a:t>Site : </a:t>
            </a:r>
            <a:r>
              <a:rPr lang="fr-FR" sz="1100" u="sng" dirty="0">
                <a:solidFill>
                  <a:schemeClr val="tx1"/>
                </a:solidFill>
                <a:latin typeface="Calibri" panose="020F0502020204030204" pitchFamily="34" charset="0"/>
                <a:cs typeface="Calibri" panose="020F0502020204030204" pitchFamily="34" charset="0"/>
                <a:hlinkClick r:id="rId2"/>
              </a:rPr>
              <a:t>https://pia.ac-paris.fr/serail/jcms/s2_559565/fr/accueilh</a:t>
            </a:r>
            <a:endParaRPr lang="fr-FR" sz="1100" dirty="0">
              <a:solidFill>
                <a:schemeClr val="tx1"/>
              </a:solidFill>
              <a:latin typeface="Calibri" panose="020F0502020204030204" pitchFamily="34" charset="0"/>
              <a:cs typeface="Calibri" panose="020F0502020204030204" pitchFamily="34" charset="0"/>
            </a:endParaRPr>
          </a:p>
          <a:p>
            <a:endParaRPr lang="de-DE" sz="1100" dirty="0">
              <a:solidFill>
                <a:schemeClr val="tx1"/>
              </a:solidFill>
              <a:latin typeface="Calibri" panose="020F0502020204030204" pitchFamily="34" charset="0"/>
              <a:cs typeface="Calibri" panose="020F0502020204030204" pitchFamily="34" charset="0"/>
            </a:endParaRPr>
          </a:p>
          <a:p>
            <a:r>
              <a:rPr lang="fr-FR" sz="1100" dirty="0">
                <a:solidFill>
                  <a:schemeClr val="tx1"/>
                </a:solidFill>
                <a:latin typeface="Calibri" panose="020F0502020204030204" pitchFamily="34" charset="0"/>
                <a:cs typeface="Calibri" panose="020F0502020204030204" pitchFamily="34" charset="0"/>
              </a:rPr>
              <a:t>L’étudiant doit :</a:t>
            </a:r>
          </a:p>
          <a:p>
            <a:endParaRPr lang="fr-FR" sz="1100" dirty="0">
              <a:solidFill>
                <a:schemeClr val="tx1"/>
              </a:solidFill>
              <a:latin typeface="Calibri" panose="020F0502020204030204" pitchFamily="34" charset="0"/>
              <a:cs typeface="Calibri" panose="020F0502020204030204" pitchFamily="34" charset="0"/>
            </a:endParaRPr>
          </a:p>
          <a:p>
            <a:pPr lvl="0"/>
            <a:r>
              <a:rPr lang="fr-FR" sz="1100" dirty="0">
                <a:solidFill>
                  <a:schemeClr val="tx1"/>
                </a:solidFill>
                <a:latin typeface="Calibri" panose="020F0502020204030204" pitchFamily="34" charset="0"/>
                <a:cs typeface="Calibri" panose="020F0502020204030204" pitchFamily="34" charset="0"/>
              </a:rPr>
              <a:t>saisir ses vœux sur </a:t>
            </a:r>
            <a:r>
              <a:rPr lang="fr-FR" sz="1100" b="1" dirty="0">
                <a:solidFill>
                  <a:schemeClr val="tx1"/>
                </a:solidFill>
                <a:latin typeface="Calibri" panose="020F0502020204030204" pitchFamily="34" charset="0"/>
                <a:cs typeface="Calibri" panose="020F0502020204030204" pitchFamily="34" charset="0"/>
                <a:hlinkClick r:id="rId3"/>
              </a:rPr>
              <a:t>www.parcoursup.fr</a:t>
            </a:r>
            <a:endParaRPr lang="fr-FR" sz="1100" dirty="0">
              <a:solidFill>
                <a:schemeClr val="tx1"/>
              </a:solidFill>
              <a:latin typeface="Calibri" panose="020F0502020204030204" pitchFamily="34" charset="0"/>
              <a:cs typeface="Calibri" panose="020F0502020204030204" pitchFamily="34" charset="0"/>
            </a:endParaRPr>
          </a:p>
          <a:p>
            <a:pPr lvl="0"/>
            <a:r>
              <a:rPr lang="fr-FR" sz="1100" dirty="0">
                <a:solidFill>
                  <a:schemeClr val="tx1"/>
                </a:solidFill>
                <a:latin typeface="Calibri" panose="020F0502020204030204" pitchFamily="34" charset="0"/>
                <a:cs typeface="Calibri" panose="020F0502020204030204" pitchFamily="34" charset="0"/>
              </a:rPr>
              <a:t>Constituer son dossier social étudiant (DSE) </a:t>
            </a:r>
            <a:r>
              <a:rPr lang="fr-FR" sz="1100" dirty="0" smtClean="0">
                <a:solidFill>
                  <a:schemeClr val="tx1"/>
                </a:solidFill>
                <a:latin typeface="Calibri" panose="020F0502020204030204" pitchFamily="34" charset="0"/>
                <a:cs typeface="Calibri" panose="020F0502020204030204" pitchFamily="34" charset="0"/>
              </a:rPr>
              <a:t>sur</a:t>
            </a:r>
          </a:p>
          <a:p>
            <a:pPr lvl="0"/>
            <a:endParaRPr lang="fr-FR" sz="1100" dirty="0">
              <a:solidFill>
                <a:schemeClr val="tx1"/>
              </a:solidFill>
              <a:latin typeface="Calibri" panose="020F0502020204030204" pitchFamily="34" charset="0"/>
              <a:cs typeface="Calibri" panose="020F0502020204030204" pitchFamily="34" charset="0"/>
            </a:endParaRPr>
          </a:p>
          <a:p>
            <a:pPr lvl="0"/>
            <a:r>
              <a:rPr lang="fr-FR" sz="1100" dirty="0">
                <a:solidFill>
                  <a:schemeClr val="tx1"/>
                </a:solidFill>
                <a:latin typeface="Calibri" panose="020F0502020204030204" pitchFamily="34" charset="0"/>
                <a:cs typeface="Calibri" panose="020F0502020204030204" pitchFamily="34" charset="0"/>
              </a:rPr>
              <a:t> </a:t>
            </a:r>
            <a:r>
              <a:rPr lang="fr-FR" sz="1100" b="1" dirty="0">
                <a:solidFill>
                  <a:schemeClr val="tx1"/>
                </a:solidFill>
                <a:latin typeface="Calibri" panose="020F0502020204030204" pitchFamily="34" charset="0"/>
                <a:cs typeface="Calibri" panose="020F0502020204030204" pitchFamily="34" charset="0"/>
                <a:hlinkClick r:id="rId4"/>
              </a:rPr>
              <a:t>https://www.messervices.etudiant.gouv.fr</a:t>
            </a:r>
            <a:endParaRPr lang="fr-FR" sz="11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106523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85000"/>
          </a:schemeClr>
        </a:solidFill>
        <a:effectLst/>
      </p:bgPr>
    </p:bg>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0BBC1377-C7B4-4FA7-A7A5-8EC6ABE6AB90}" type="slidenum">
              <a:rPr lang="fr-FR"/>
              <a:pPr>
                <a:defRPr/>
              </a:pPr>
              <a:t>6</a:t>
            </a:fld>
            <a:endParaRPr lang="fr-FR" dirty="0"/>
          </a:p>
        </p:txBody>
      </p:sp>
      <p:sp>
        <p:nvSpPr>
          <p:cNvPr id="5" name="ZoneTexte 4"/>
          <p:cNvSpPr txBox="1"/>
          <p:nvPr/>
        </p:nvSpPr>
        <p:spPr>
          <a:xfrm>
            <a:off x="3810000" y="7543800"/>
            <a:ext cx="184731" cy="307777"/>
          </a:xfrm>
          <a:prstGeom prst="rect">
            <a:avLst/>
          </a:prstGeom>
          <a:noFill/>
        </p:spPr>
        <p:txBody>
          <a:bodyPr wrap="none" rtlCol="0">
            <a:spAutoFit/>
          </a:bodyPr>
          <a:lstStyle/>
          <a:p>
            <a:endParaRPr lang="fr-FR" sz="1400" dirty="0">
              <a:latin typeface="LLG Type" panose="00000500000000000000" pitchFamily="50" charset="0"/>
            </a:endParaRPr>
          </a:p>
        </p:txBody>
      </p:sp>
      <p:sp>
        <p:nvSpPr>
          <p:cNvPr id="7" name="Parchemin vertical 6"/>
          <p:cNvSpPr/>
          <p:nvPr/>
        </p:nvSpPr>
        <p:spPr>
          <a:xfrm rot="10800000" flipH="1" flipV="1">
            <a:off x="457200" y="152400"/>
            <a:ext cx="4038600" cy="2971801"/>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latin typeface="Calibri" panose="020F0502020204030204" pitchFamily="34" charset="0"/>
                <a:cs typeface="Calibri" panose="020F0502020204030204" pitchFamily="34" charset="0"/>
              </a:rPr>
              <a:t>L’internat </a:t>
            </a:r>
            <a:r>
              <a:rPr lang="fr-FR" dirty="0">
                <a:solidFill>
                  <a:schemeClr val="tx1"/>
                </a:solidFill>
                <a:latin typeface="Calibri" panose="020F0502020204030204" pitchFamily="34" charset="0"/>
                <a:cs typeface="Calibri" panose="020F0502020204030204" pitchFamily="34" charset="0"/>
              </a:rPr>
              <a:t>du l</a:t>
            </a:r>
            <a:r>
              <a:rPr lang="fr-FR" dirty="0" smtClean="0">
                <a:solidFill>
                  <a:schemeClr val="tx1"/>
                </a:solidFill>
                <a:latin typeface="Calibri" panose="020F0502020204030204" pitchFamily="34" charset="0"/>
                <a:cs typeface="Calibri" panose="020F0502020204030204" pitchFamily="34" charset="0"/>
              </a:rPr>
              <a:t>ycée</a:t>
            </a:r>
          </a:p>
          <a:p>
            <a:pPr algn="ctr"/>
            <a:r>
              <a:rPr lang="fr-FR" dirty="0" smtClean="0">
                <a:solidFill>
                  <a:schemeClr val="tx1"/>
                </a:solidFill>
                <a:latin typeface="Calibri" panose="020F0502020204030204" pitchFamily="34" charset="0"/>
                <a:cs typeface="Calibri" panose="020F0502020204030204" pitchFamily="34" charset="0"/>
              </a:rPr>
              <a:t> Louis-le-Grand hors les murs</a:t>
            </a:r>
          </a:p>
          <a:p>
            <a:pPr algn="ctr"/>
            <a:r>
              <a:rPr lang="fr-FR" dirty="0" smtClean="0">
                <a:solidFill>
                  <a:schemeClr val="tx1"/>
                </a:solidFill>
                <a:latin typeface="Calibri" panose="020F0502020204030204" pitchFamily="34" charset="0"/>
                <a:cs typeface="Calibri" panose="020F0502020204030204" pitchFamily="34" charset="0"/>
              </a:rPr>
              <a:t>(suite)</a:t>
            </a:r>
            <a:endParaRPr lang="fr-FR" dirty="0">
              <a:solidFill>
                <a:schemeClr val="tx1"/>
              </a:solidFill>
              <a:latin typeface="Calibri" panose="020F0502020204030204" pitchFamily="34" charset="0"/>
              <a:cs typeface="Calibri" panose="020F0502020204030204" pitchFamily="34" charset="0"/>
            </a:endParaRPr>
          </a:p>
        </p:txBody>
      </p:sp>
      <p:sp>
        <p:nvSpPr>
          <p:cNvPr id="9" name="Organigramme : Bande perforée 8"/>
          <p:cNvSpPr/>
          <p:nvPr/>
        </p:nvSpPr>
        <p:spPr>
          <a:xfrm>
            <a:off x="76200" y="3276600"/>
            <a:ext cx="5486400" cy="5410200"/>
          </a:xfrm>
          <a:prstGeom prst="flowChartPunched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100" b="1" dirty="0" smtClean="0">
                <a:solidFill>
                  <a:schemeClr val="tx1"/>
                </a:solidFill>
                <a:latin typeface="LLG Type" panose="00000500000000000000" pitchFamily="50" charset="0"/>
              </a:rPr>
              <a:t>			</a:t>
            </a:r>
            <a:r>
              <a:rPr lang="fr-FR" sz="1200" b="1" dirty="0" smtClean="0">
                <a:solidFill>
                  <a:schemeClr val="tx1"/>
                </a:solidFill>
                <a:latin typeface="Calibri" panose="020F0502020204030204" pitchFamily="34" charset="0"/>
                <a:cs typeface="Calibri" panose="020F0502020204030204" pitchFamily="34" charset="0"/>
              </a:rPr>
              <a:t>          </a:t>
            </a:r>
            <a:r>
              <a:rPr lang="fr-FR" sz="1200" b="1" u="sng" dirty="0" smtClean="0">
                <a:solidFill>
                  <a:schemeClr val="tx1"/>
                </a:solidFill>
                <a:latin typeface="Calibri" panose="020F0502020204030204" pitchFamily="34" charset="0"/>
                <a:cs typeface="Calibri" panose="020F0502020204030204" pitchFamily="34" charset="0"/>
              </a:rPr>
              <a:t>Le lycée d’état Jean ZAY, </a:t>
            </a:r>
            <a:r>
              <a:rPr lang="fr-FR" sz="1200" b="1" dirty="0" smtClean="0">
                <a:solidFill>
                  <a:schemeClr val="tx1"/>
                </a:solidFill>
                <a:latin typeface="Calibri" panose="020F0502020204030204" pitchFamily="34" charset="0"/>
                <a:cs typeface="Calibri" panose="020F0502020204030204" pitchFamily="34" charset="0"/>
              </a:rPr>
              <a:t>			                 </a:t>
            </a:r>
            <a:r>
              <a:rPr lang="fr-FR" sz="1200" b="1" u="sng" dirty="0" smtClean="0">
                <a:solidFill>
                  <a:schemeClr val="tx1"/>
                </a:solidFill>
                <a:latin typeface="Calibri" panose="020F0502020204030204" pitchFamily="34" charset="0"/>
                <a:cs typeface="Calibri" panose="020F0502020204030204" pitchFamily="34" charset="0"/>
              </a:rPr>
              <a:t>Site Jean ZAY</a:t>
            </a:r>
          </a:p>
          <a:p>
            <a:endParaRPr lang="fr-FR" sz="1200" b="1" dirty="0" smtClean="0">
              <a:solidFill>
                <a:schemeClr val="tx1"/>
              </a:solidFill>
              <a:latin typeface="Calibri" panose="020F0502020204030204" pitchFamily="34" charset="0"/>
              <a:cs typeface="Calibri" panose="020F0502020204030204" pitchFamily="34" charset="0"/>
            </a:endParaRPr>
          </a:p>
          <a:p>
            <a:endParaRPr lang="fr-FR" sz="1200" b="1" dirty="0">
              <a:solidFill>
                <a:schemeClr val="tx1"/>
              </a:solidFill>
              <a:latin typeface="Calibri" panose="020F0502020204030204" pitchFamily="34" charset="0"/>
              <a:cs typeface="Calibri" panose="020F0502020204030204" pitchFamily="34" charset="0"/>
            </a:endParaRPr>
          </a:p>
          <a:p>
            <a:pPr algn="ctr"/>
            <a:endParaRPr lang="fr-FR" sz="1200" b="1" dirty="0" smtClean="0">
              <a:solidFill>
                <a:schemeClr val="tx1"/>
              </a:solidFill>
              <a:latin typeface="Calibri" panose="020F0502020204030204" pitchFamily="34" charset="0"/>
              <a:cs typeface="Calibri" panose="020F0502020204030204" pitchFamily="34" charset="0"/>
            </a:endParaRPr>
          </a:p>
          <a:p>
            <a:r>
              <a:rPr lang="fr-FR" sz="1200" b="1" u="sng" dirty="0">
                <a:solidFill>
                  <a:schemeClr val="tx1"/>
                </a:solidFill>
                <a:latin typeface="Calibri" panose="020F0502020204030204" pitchFamily="34" charset="0"/>
                <a:cs typeface="Calibri" panose="020F0502020204030204" pitchFamily="34" charset="0"/>
              </a:rPr>
              <a:t>Le site Jean Zay</a:t>
            </a:r>
            <a:r>
              <a:rPr lang="fr-FR" sz="1200" b="1" u="sng" dirty="0" smtClean="0">
                <a:solidFill>
                  <a:schemeClr val="tx1"/>
                </a:solidFill>
                <a:latin typeface="Calibri" panose="020F0502020204030204" pitchFamily="34" charset="0"/>
                <a:cs typeface="Calibri" panose="020F0502020204030204" pitchFamily="34" charset="0"/>
              </a:rPr>
              <a:t>, rue </a:t>
            </a:r>
            <a:r>
              <a:rPr lang="fr-FR" sz="1200" b="1" u="sng" dirty="0">
                <a:solidFill>
                  <a:schemeClr val="tx1"/>
                </a:solidFill>
                <a:latin typeface="Calibri" panose="020F0502020204030204" pitchFamily="34" charset="0"/>
                <a:cs typeface="Calibri" panose="020F0502020204030204" pitchFamily="34" charset="0"/>
              </a:rPr>
              <a:t>du Docteur Blanche</a:t>
            </a:r>
          </a:p>
          <a:p>
            <a:endParaRPr lang="fr-FR" sz="1200" dirty="0">
              <a:solidFill>
                <a:schemeClr val="tx1"/>
              </a:solidFill>
              <a:latin typeface="Calibri" panose="020F0502020204030204" pitchFamily="34" charset="0"/>
              <a:cs typeface="Calibri" panose="020F0502020204030204" pitchFamily="34" charset="0"/>
            </a:endParaRPr>
          </a:p>
          <a:p>
            <a:r>
              <a:rPr lang="fr-FR" sz="1200" b="1" dirty="0">
                <a:solidFill>
                  <a:schemeClr val="tx1"/>
                </a:solidFill>
                <a:latin typeface="Calibri" panose="020F0502020204030204" pitchFamily="34" charset="0"/>
                <a:cs typeface="Calibri" panose="020F0502020204030204" pitchFamily="34" charset="0"/>
              </a:rPr>
              <a:t> Pour les étudiants non boursiers de CPGE n’habitant pas dans un </a:t>
            </a:r>
          </a:p>
          <a:p>
            <a:r>
              <a:rPr lang="fr-FR" sz="1200" b="1" dirty="0">
                <a:solidFill>
                  <a:schemeClr val="tx1"/>
                </a:solidFill>
                <a:latin typeface="Calibri" panose="020F0502020204030204" pitchFamily="34" charset="0"/>
                <a:cs typeface="Calibri" panose="020F0502020204030204" pitchFamily="34" charset="0"/>
              </a:rPr>
              <a:t>« QPV » : Le site Jean ZAY </a:t>
            </a:r>
            <a:r>
              <a:rPr lang="fr-FR" sz="1200" dirty="0">
                <a:solidFill>
                  <a:schemeClr val="tx1"/>
                </a:solidFill>
                <a:latin typeface="Calibri" panose="020F0502020204030204" pitchFamily="34" charset="0"/>
                <a:cs typeface="Calibri" panose="020F0502020204030204" pitchFamily="34" charset="0"/>
              </a:rPr>
              <a:t> 10, rue du Docteur Blanche, 75016 Paris</a:t>
            </a:r>
          </a:p>
          <a:p>
            <a:endParaRPr lang="fr-FR" sz="1200" dirty="0">
              <a:solidFill>
                <a:schemeClr val="tx1"/>
              </a:solidFill>
              <a:latin typeface="Calibri" panose="020F0502020204030204" pitchFamily="34" charset="0"/>
              <a:cs typeface="Calibri" panose="020F0502020204030204" pitchFamily="34" charset="0"/>
            </a:endParaRPr>
          </a:p>
          <a:p>
            <a:r>
              <a:rPr lang="fr-FR" sz="1200" dirty="0">
                <a:solidFill>
                  <a:schemeClr val="tx1"/>
                </a:solidFill>
                <a:latin typeface="Calibri" panose="020F0502020204030204" pitchFamily="34" charset="0"/>
                <a:cs typeface="Calibri" panose="020F0502020204030204" pitchFamily="34" charset="0"/>
              </a:rPr>
              <a:t>01 40 50 43 43</a:t>
            </a:r>
          </a:p>
          <a:p>
            <a:pPr lvl="0"/>
            <a:r>
              <a:rPr lang="fr-FR" sz="1200" dirty="0">
                <a:solidFill>
                  <a:schemeClr val="tx1"/>
                </a:solidFill>
                <a:latin typeface="Calibri" panose="020F0502020204030204" pitchFamily="34" charset="0"/>
                <a:cs typeface="Calibri" panose="020F0502020204030204" pitchFamily="34" charset="0"/>
              </a:rPr>
              <a:t>Saisir ses vœux sur </a:t>
            </a:r>
            <a:r>
              <a:rPr lang="fr-FR" sz="1200" b="1" dirty="0">
                <a:solidFill>
                  <a:schemeClr val="tx1"/>
                </a:solidFill>
                <a:latin typeface="Calibri" panose="020F0502020204030204" pitchFamily="34" charset="0"/>
                <a:cs typeface="Calibri" panose="020F0502020204030204" pitchFamily="34" charset="0"/>
                <a:hlinkClick r:id="rId2"/>
              </a:rPr>
              <a:t>www.parcoursup.fr</a:t>
            </a:r>
            <a:endParaRPr lang="fr-FR" sz="1200" dirty="0">
              <a:solidFill>
                <a:schemeClr val="tx1"/>
              </a:solidFill>
              <a:latin typeface="Calibri" panose="020F0502020204030204" pitchFamily="34" charset="0"/>
              <a:cs typeface="Calibri" panose="020F0502020204030204" pitchFamily="34" charset="0"/>
            </a:endParaRPr>
          </a:p>
          <a:p>
            <a:endParaRPr lang="fr-FR" sz="1200" dirty="0">
              <a:solidFill>
                <a:schemeClr val="tx1"/>
              </a:solidFill>
              <a:latin typeface="Calibri" panose="020F0502020204030204" pitchFamily="34" charset="0"/>
              <a:cs typeface="Calibri" panose="020F0502020204030204" pitchFamily="34" charset="0"/>
            </a:endParaRPr>
          </a:p>
          <a:p>
            <a:r>
              <a:rPr lang="fr-FR" sz="1200" dirty="0">
                <a:solidFill>
                  <a:schemeClr val="tx1"/>
                </a:solidFill>
                <a:latin typeface="Calibri" panose="020F0502020204030204" pitchFamily="34" charset="0"/>
                <a:cs typeface="Calibri" panose="020F0502020204030204" pitchFamily="34" charset="0"/>
              </a:rPr>
              <a:t>Site: </a:t>
            </a:r>
            <a:r>
              <a:rPr lang="fr-FR" sz="1200" u="sng" dirty="0">
                <a:solidFill>
                  <a:schemeClr val="tx1"/>
                </a:solidFill>
                <a:latin typeface="Calibri" panose="020F0502020204030204" pitchFamily="34" charset="0"/>
                <a:cs typeface="Calibri" panose="020F0502020204030204" pitchFamily="34" charset="0"/>
                <a:hlinkClick r:id="rId3"/>
              </a:rPr>
              <a:t>https://</a:t>
            </a:r>
            <a:r>
              <a:rPr lang="fr-FR" sz="1200" u="sng" dirty="0" smtClean="0">
                <a:solidFill>
                  <a:schemeClr val="tx1"/>
                </a:solidFill>
                <a:latin typeface="Calibri" panose="020F0502020204030204" pitchFamily="34" charset="0"/>
                <a:cs typeface="Calibri" panose="020F0502020204030204" pitchFamily="34" charset="0"/>
                <a:hlinkClick r:id="rId3"/>
              </a:rPr>
              <a:t>pia.acparis.fr/serail/jcms/s2_559565/fr/accueilh</a:t>
            </a:r>
            <a:endParaRPr lang="fr-FR" sz="1200" u="sng" dirty="0" smtClean="0">
              <a:solidFill>
                <a:schemeClr val="tx1"/>
              </a:solidFill>
              <a:latin typeface="Calibri" panose="020F0502020204030204" pitchFamily="34" charset="0"/>
              <a:cs typeface="Calibri" panose="020F0502020204030204" pitchFamily="34" charset="0"/>
            </a:endParaRPr>
          </a:p>
          <a:p>
            <a:endParaRPr lang="fr-FR" sz="1200" u="sng" dirty="0">
              <a:solidFill>
                <a:schemeClr val="tx1"/>
              </a:solidFill>
              <a:latin typeface="Calibri" panose="020F0502020204030204" pitchFamily="34" charset="0"/>
              <a:cs typeface="Calibri" panose="020F0502020204030204" pitchFamily="34" charset="0"/>
            </a:endParaRPr>
          </a:p>
          <a:p>
            <a:endParaRPr lang="fr-FR" sz="1200" u="sng" dirty="0" smtClean="0">
              <a:solidFill>
                <a:schemeClr val="tx1"/>
              </a:solidFill>
              <a:latin typeface="Calibri" panose="020F0502020204030204" pitchFamily="34" charset="0"/>
              <a:cs typeface="Calibri" panose="020F0502020204030204" pitchFamily="34" charset="0"/>
            </a:endParaRPr>
          </a:p>
          <a:p>
            <a:endParaRPr lang="fr-FR" sz="1200" u="sng" dirty="0">
              <a:solidFill>
                <a:schemeClr val="tx1"/>
              </a:solidFill>
              <a:latin typeface="Calibri" panose="020F0502020204030204" pitchFamily="34" charset="0"/>
              <a:cs typeface="Calibri" panose="020F0502020204030204" pitchFamily="34" charset="0"/>
            </a:endParaRPr>
          </a:p>
          <a:p>
            <a:r>
              <a:rPr lang="fr-FR" sz="1200" dirty="0">
                <a:solidFill>
                  <a:schemeClr val="tx1"/>
                </a:solidFill>
                <a:latin typeface="Calibri" panose="020F0502020204030204" pitchFamily="34" charset="0"/>
                <a:cs typeface="Calibri" panose="020F0502020204030204" pitchFamily="34" charset="0"/>
              </a:rPr>
              <a:t>Pour ces possibilités de logement les demandes passent uniquement par </a:t>
            </a:r>
            <a:r>
              <a:rPr lang="fr-FR" sz="1200" dirty="0" err="1" smtClean="0">
                <a:solidFill>
                  <a:schemeClr val="tx1"/>
                </a:solidFill>
                <a:latin typeface="Calibri" panose="020F0502020204030204" pitchFamily="34" charset="0"/>
                <a:cs typeface="Calibri" panose="020F0502020204030204" pitchFamily="34" charset="0"/>
              </a:rPr>
              <a:t>Parcoursup</a:t>
            </a:r>
            <a:endParaRPr lang="fr-FR" sz="12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817557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85000"/>
          </a:schemeClr>
        </a:solidFill>
        <a:effectLst/>
      </p:bgPr>
    </p:bg>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0BBC1377-C7B4-4FA7-A7A5-8EC6ABE6AB90}" type="slidenum">
              <a:rPr lang="fr-FR"/>
              <a:pPr>
                <a:defRPr/>
              </a:pPr>
              <a:t>7</a:t>
            </a:fld>
            <a:endParaRPr lang="fr-FR" dirty="0"/>
          </a:p>
        </p:txBody>
      </p:sp>
      <p:sp>
        <p:nvSpPr>
          <p:cNvPr id="5" name="ZoneTexte 4"/>
          <p:cNvSpPr txBox="1"/>
          <p:nvPr/>
        </p:nvSpPr>
        <p:spPr>
          <a:xfrm>
            <a:off x="3810000" y="7543800"/>
            <a:ext cx="184731" cy="307777"/>
          </a:xfrm>
          <a:prstGeom prst="rect">
            <a:avLst/>
          </a:prstGeom>
          <a:noFill/>
        </p:spPr>
        <p:txBody>
          <a:bodyPr wrap="none" rtlCol="0">
            <a:spAutoFit/>
          </a:bodyPr>
          <a:lstStyle/>
          <a:p>
            <a:endParaRPr lang="fr-FR" sz="1400" dirty="0">
              <a:latin typeface="LLG Type" panose="00000500000000000000" pitchFamily="50" charset="0"/>
            </a:endParaRPr>
          </a:p>
        </p:txBody>
      </p:sp>
      <p:sp>
        <p:nvSpPr>
          <p:cNvPr id="7" name="Parchemin vertical 6"/>
          <p:cNvSpPr/>
          <p:nvPr/>
        </p:nvSpPr>
        <p:spPr>
          <a:xfrm rot="10800000" flipH="1" flipV="1">
            <a:off x="457200" y="152400"/>
            <a:ext cx="4038600" cy="2971801"/>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latin typeface="Calibri" panose="020F0502020204030204" pitchFamily="34" charset="0"/>
                <a:cs typeface="Calibri" panose="020F0502020204030204" pitchFamily="34" charset="0"/>
              </a:rPr>
              <a:t>Re</a:t>
            </a:r>
            <a:r>
              <a:rPr lang="fr-FR" dirty="0">
                <a:solidFill>
                  <a:schemeClr val="tx1"/>
                </a:solidFill>
                <a:latin typeface="Calibri" panose="020F0502020204030204" pitchFamily="34" charset="0"/>
                <a:cs typeface="Calibri" panose="020F0502020204030204" pitchFamily="34" charset="0"/>
              </a:rPr>
              <a:t>chercher une chambre</a:t>
            </a:r>
          </a:p>
          <a:p>
            <a:pPr algn="ctr"/>
            <a:r>
              <a:rPr lang="fr-FR" dirty="0" smtClean="0">
                <a:solidFill>
                  <a:schemeClr val="tx1"/>
                </a:solidFill>
                <a:latin typeface="Calibri" panose="020F0502020204030204" pitchFamily="34" charset="0"/>
                <a:cs typeface="Calibri" panose="020F0502020204030204" pitchFamily="34" charset="0"/>
              </a:rPr>
              <a:t>dans une résidence universitaire.</a:t>
            </a:r>
            <a:endParaRPr lang="fr-FR" dirty="0">
              <a:solidFill>
                <a:schemeClr val="tx1"/>
              </a:solidFill>
              <a:latin typeface="Calibri" panose="020F0502020204030204" pitchFamily="34" charset="0"/>
              <a:cs typeface="Calibri" panose="020F0502020204030204" pitchFamily="34" charset="0"/>
            </a:endParaRPr>
          </a:p>
        </p:txBody>
      </p:sp>
      <p:sp>
        <p:nvSpPr>
          <p:cNvPr id="9" name="Organigramme : Bande perforée 8"/>
          <p:cNvSpPr/>
          <p:nvPr/>
        </p:nvSpPr>
        <p:spPr>
          <a:xfrm>
            <a:off x="76200" y="3276600"/>
            <a:ext cx="5486400" cy="5410200"/>
          </a:xfrm>
          <a:prstGeom prst="flowChartPunched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1100" b="1" dirty="0" smtClean="0">
              <a:solidFill>
                <a:schemeClr val="tx1"/>
              </a:solidFill>
              <a:latin typeface="LLG Type" panose="00000500000000000000" pitchFamily="50" charset="0"/>
            </a:endParaRPr>
          </a:p>
          <a:p>
            <a:endParaRPr lang="fr-FR" sz="1100" b="1" dirty="0" smtClean="0">
              <a:solidFill>
                <a:schemeClr val="tx1"/>
              </a:solidFill>
              <a:latin typeface="LLG Type" panose="00000500000000000000" pitchFamily="50" charset="0"/>
            </a:endParaRPr>
          </a:p>
          <a:p>
            <a:endParaRPr lang="fr-FR" sz="1100" b="1" dirty="0">
              <a:solidFill>
                <a:schemeClr val="tx1"/>
              </a:solidFill>
              <a:latin typeface="LLG Type" panose="00000500000000000000" pitchFamily="50" charset="0"/>
            </a:endParaRPr>
          </a:p>
          <a:p>
            <a:pPr algn="ctr"/>
            <a:endParaRPr lang="fr-FR" sz="1400" b="1" dirty="0" smtClean="0">
              <a:solidFill>
                <a:schemeClr val="tx1"/>
              </a:solidFill>
              <a:latin typeface="LLG Type" panose="00000500000000000000" pitchFamily="50" charset="0"/>
            </a:endParaRPr>
          </a:p>
          <a:p>
            <a:r>
              <a:rPr lang="fr-FR" sz="1400" dirty="0">
                <a:solidFill>
                  <a:schemeClr val="tx1"/>
                </a:solidFill>
                <a:latin typeface="Calibri" panose="020F0502020204030204" pitchFamily="34" charset="0"/>
                <a:cs typeface="Calibri" panose="020F0502020204030204" pitchFamily="34" charset="0"/>
              </a:rPr>
              <a:t>Il est possible de demander une résidence universitaire. </a:t>
            </a:r>
            <a:r>
              <a:rPr lang="fr-FR" sz="1400" dirty="0" smtClean="0">
                <a:solidFill>
                  <a:schemeClr val="tx1"/>
                </a:solidFill>
                <a:latin typeface="Calibri" panose="020F0502020204030204" pitchFamily="34" charset="0"/>
                <a:cs typeface="Calibri" panose="020F0502020204030204" pitchFamily="34" charset="0"/>
              </a:rPr>
              <a:t>Le nombre </a:t>
            </a:r>
            <a:r>
              <a:rPr lang="fr-FR" sz="1400" dirty="0">
                <a:solidFill>
                  <a:schemeClr val="tx1"/>
                </a:solidFill>
                <a:latin typeface="Calibri" panose="020F0502020204030204" pitchFamily="34" charset="0"/>
                <a:cs typeface="Calibri" panose="020F0502020204030204" pitchFamily="34" charset="0"/>
              </a:rPr>
              <a:t>des places est limité .</a:t>
            </a:r>
          </a:p>
          <a:p>
            <a:endParaRPr lang="fr-FR" sz="1400" dirty="0">
              <a:solidFill>
                <a:schemeClr val="tx1"/>
              </a:solidFill>
              <a:latin typeface="Calibri" panose="020F0502020204030204" pitchFamily="34" charset="0"/>
              <a:cs typeface="Calibri" panose="020F0502020204030204" pitchFamily="34" charset="0"/>
            </a:endParaRPr>
          </a:p>
          <a:p>
            <a:endParaRPr lang="fr-FR" sz="1400" dirty="0">
              <a:solidFill>
                <a:schemeClr val="tx1"/>
              </a:solidFill>
              <a:latin typeface="Calibri" panose="020F0502020204030204" pitchFamily="34" charset="0"/>
              <a:cs typeface="Calibri" panose="020F0502020204030204" pitchFamily="34" charset="0"/>
            </a:endParaRPr>
          </a:p>
          <a:p>
            <a:r>
              <a:rPr lang="fr-FR" sz="1400" dirty="0">
                <a:solidFill>
                  <a:schemeClr val="tx1"/>
                </a:solidFill>
                <a:latin typeface="Calibri" panose="020F0502020204030204" pitchFamily="34" charset="0"/>
                <a:cs typeface="Calibri" panose="020F0502020204030204" pitchFamily="34" charset="0"/>
              </a:rPr>
              <a:t>Demande (Dossier Social étudiant) à constituer au cours du premier trimestre </a:t>
            </a:r>
            <a:r>
              <a:rPr lang="fr-FR" sz="1400" dirty="0" smtClean="0">
                <a:solidFill>
                  <a:schemeClr val="tx1"/>
                </a:solidFill>
                <a:latin typeface="Calibri" panose="020F0502020204030204" pitchFamily="34" charset="0"/>
                <a:cs typeface="Calibri" panose="020F0502020204030204" pitchFamily="34" charset="0"/>
              </a:rPr>
              <a:t>de l’année civile de terminale sur </a:t>
            </a:r>
            <a:r>
              <a:rPr lang="fr-FR" sz="1400" dirty="0">
                <a:solidFill>
                  <a:schemeClr val="tx1"/>
                </a:solidFill>
                <a:latin typeface="Calibri" panose="020F0502020204030204" pitchFamily="34" charset="0"/>
                <a:cs typeface="Calibri" panose="020F0502020204030204" pitchFamily="34" charset="0"/>
              </a:rPr>
              <a:t>le </a:t>
            </a:r>
            <a:r>
              <a:rPr lang="fr-FR" sz="1400" dirty="0" smtClean="0">
                <a:solidFill>
                  <a:schemeClr val="tx1"/>
                </a:solidFill>
                <a:latin typeface="Calibri" panose="020F0502020204030204" pitchFamily="34" charset="0"/>
                <a:cs typeface="Calibri" panose="020F0502020204030204" pitchFamily="34" charset="0"/>
              </a:rPr>
              <a:t>site :</a:t>
            </a:r>
            <a:endParaRPr lang="fr-FR" sz="1400" dirty="0">
              <a:solidFill>
                <a:schemeClr val="tx1"/>
              </a:solidFill>
              <a:latin typeface="Calibri" panose="020F0502020204030204" pitchFamily="34" charset="0"/>
              <a:cs typeface="Calibri" panose="020F0502020204030204" pitchFamily="34" charset="0"/>
            </a:endParaRPr>
          </a:p>
          <a:p>
            <a:endParaRPr lang="fr-FR" sz="1400" dirty="0">
              <a:solidFill>
                <a:schemeClr val="tx1"/>
              </a:solidFill>
              <a:latin typeface="Calibri" panose="020F0502020204030204" pitchFamily="34" charset="0"/>
              <a:cs typeface="Calibri" panose="020F0502020204030204" pitchFamily="34" charset="0"/>
            </a:endParaRPr>
          </a:p>
          <a:p>
            <a:r>
              <a:rPr lang="fr-FR" sz="1400" dirty="0">
                <a:solidFill>
                  <a:schemeClr val="tx1"/>
                </a:solidFill>
                <a:latin typeface="Calibri" panose="020F0502020204030204" pitchFamily="34" charset="0"/>
                <a:cs typeface="Calibri" panose="020F0502020204030204" pitchFamily="34" charset="0"/>
              </a:rPr>
              <a:t> </a:t>
            </a:r>
            <a:r>
              <a:rPr lang="fr-FR" sz="1400" b="1" dirty="0">
                <a:solidFill>
                  <a:schemeClr val="tx1"/>
                </a:solidFill>
                <a:latin typeface="Calibri" panose="020F0502020204030204" pitchFamily="34" charset="0"/>
                <a:cs typeface="Calibri" panose="020F0502020204030204" pitchFamily="34" charset="0"/>
                <a:hlinkClick r:id="rId2"/>
              </a:rPr>
              <a:t>https://www.messervices.etudiant.gouv.fr</a:t>
            </a:r>
            <a:endParaRPr lang="fr-FR" sz="14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70420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85000"/>
          </a:schemeClr>
        </a:solidFill>
        <a:effectLst/>
      </p:bgPr>
    </p:bg>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0BBC1377-C7B4-4FA7-A7A5-8EC6ABE6AB90}" type="slidenum">
              <a:rPr lang="fr-FR"/>
              <a:pPr>
                <a:defRPr/>
              </a:pPr>
              <a:t>8</a:t>
            </a:fld>
            <a:endParaRPr lang="fr-FR" dirty="0"/>
          </a:p>
        </p:txBody>
      </p:sp>
      <p:sp>
        <p:nvSpPr>
          <p:cNvPr id="5" name="ZoneTexte 4"/>
          <p:cNvSpPr txBox="1"/>
          <p:nvPr/>
        </p:nvSpPr>
        <p:spPr>
          <a:xfrm>
            <a:off x="3810000" y="7543800"/>
            <a:ext cx="184731" cy="307777"/>
          </a:xfrm>
          <a:prstGeom prst="rect">
            <a:avLst/>
          </a:prstGeom>
          <a:noFill/>
        </p:spPr>
        <p:txBody>
          <a:bodyPr wrap="none" rtlCol="0">
            <a:spAutoFit/>
          </a:bodyPr>
          <a:lstStyle/>
          <a:p>
            <a:endParaRPr lang="fr-FR" sz="1400" dirty="0">
              <a:latin typeface="LLG Type" panose="00000500000000000000" pitchFamily="50" charset="0"/>
            </a:endParaRPr>
          </a:p>
        </p:txBody>
      </p:sp>
      <p:sp>
        <p:nvSpPr>
          <p:cNvPr id="7" name="Parchemin vertical 6"/>
          <p:cNvSpPr/>
          <p:nvPr/>
        </p:nvSpPr>
        <p:spPr>
          <a:xfrm rot="10800000" flipH="1" flipV="1">
            <a:off x="762000" y="152401"/>
            <a:ext cx="3733800" cy="2133600"/>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latin typeface="Calibri" panose="020F0502020204030204" pitchFamily="34" charset="0"/>
                <a:cs typeface="Calibri" panose="020F0502020204030204" pitchFamily="34" charset="0"/>
              </a:rPr>
              <a:t>Le </a:t>
            </a:r>
            <a:r>
              <a:rPr lang="fr-FR" dirty="0">
                <a:solidFill>
                  <a:schemeClr val="tx1"/>
                </a:solidFill>
                <a:latin typeface="Calibri" panose="020F0502020204030204" pitchFamily="34" charset="0"/>
                <a:cs typeface="Calibri" panose="020F0502020204030204" pitchFamily="34" charset="0"/>
              </a:rPr>
              <a:t>cas particulier des étudiants du </a:t>
            </a:r>
            <a:r>
              <a:rPr lang="fr-FR" dirty="0" smtClean="0">
                <a:solidFill>
                  <a:schemeClr val="tx1"/>
                </a:solidFill>
                <a:latin typeface="Calibri" panose="020F0502020204030204" pitchFamily="34" charset="0"/>
                <a:cs typeface="Calibri" panose="020F0502020204030204" pitchFamily="34" charset="0"/>
              </a:rPr>
              <a:t>CPES</a:t>
            </a:r>
            <a:endParaRPr lang="fr-FR" dirty="0">
              <a:solidFill>
                <a:schemeClr val="tx1"/>
              </a:solidFill>
              <a:latin typeface="Calibri" panose="020F0502020204030204" pitchFamily="34" charset="0"/>
              <a:cs typeface="Calibri" panose="020F0502020204030204" pitchFamily="34" charset="0"/>
            </a:endParaRPr>
          </a:p>
        </p:txBody>
      </p:sp>
      <p:sp>
        <p:nvSpPr>
          <p:cNvPr id="9" name="Organigramme : Bande perforée 8"/>
          <p:cNvSpPr/>
          <p:nvPr/>
        </p:nvSpPr>
        <p:spPr>
          <a:xfrm>
            <a:off x="304800" y="2286002"/>
            <a:ext cx="5638800" cy="7315198"/>
          </a:xfrm>
          <a:prstGeom prst="flowChartPunched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1100" b="1" dirty="0" smtClean="0">
              <a:solidFill>
                <a:schemeClr val="tx1"/>
              </a:solidFill>
              <a:latin typeface="LLG Type" panose="00000500000000000000" pitchFamily="50" charset="0"/>
            </a:endParaRPr>
          </a:p>
          <a:p>
            <a:endParaRPr lang="fr-FR" sz="1100" b="1" dirty="0" smtClean="0">
              <a:solidFill>
                <a:schemeClr val="tx1"/>
              </a:solidFill>
              <a:latin typeface="LLG Type" panose="00000500000000000000" pitchFamily="50" charset="0"/>
            </a:endParaRPr>
          </a:p>
          <a:p>
            <a:endParaRPr lang="fr-FR" sz="1400" b="1" dirty="0">
              <a:solidFill>
                <a:schemeClr val="tx1"/>
              </a:solidFill>
              <a:latin typeface="LLG Type" panose="00000500000000000000" pitchFamily="50" charset="0"/>
            </a:endParaRPr>
          </a:p>
          <a:p>
            <a:r>
              <a:rPr lang="fr-FR" sz="1400" b="1" dirty="0" smtClean="0">
                <a:solidFill>
                  <a:schemeClr val="tx1"/>
                </a:solidFill>
                <a:latin typeface="Calibri" panose="020F0502020204030204" pitchFamily="34" charset="0"/>
                <a:cs typeface="Calibri" panose="020F0502020204030204" pitchFamily="34" charset="0"/>
              </a:rPr>
              <a:t>Il </a:t>
            </a:r>
            <a:r>
              <a:rPr lang="fr-FR" sz="1400" b="1" dirty="0">
                <a:solidFill>
                  <a:schemeClr val="tx1"/>
                </a:solidFill>
                <a:latin typeface="Calibri" panose="020F0502020204030204" pitchFamily="34" charset="0"/>
                <a:cs typeface="Calibri" panose="020F0502020204030204" pitchFamily="34" charset="0"/>
              </a:rPr>
              <a:t>existe des aides spécifiques et des places en logement CROUS dédiées au CPES</a:t>
            </a:r>
            <a:r>
              <a:rPr lang="fr-FR" sz="1400" dirty="0">
                <a:solidFill>
                  <a:schemeClr val="tx1"/>
                </a:solidFill>
                <a:latin typeface="Calibri" panose="020F0502020204030204" pitchFamily="34" charset="0"/>
                <a:cs typeface="Calibri" panose="020F0502020204030204" pitchFamily="34" charset="0"/>
              </a:rPr>
              <a:t>.</a:t>
            </a:r>
          </a:p>
          <a:p>
            <a:endParaRPr lang="fr-FR" sz="1400" dirty="0">
              <a:solidFill>
                <a:schemeClr val="tx1"/>
              </a:solidFill>
              <a:latin typeface="Calibri" panose="020F0502020204030204" pitchFamily="34" charset="0"/>
              <a:cs typeface="Calibri" panose="020F0502020204030204" pitchFamily="34" charset="0"/>
            </a:endParaRPr>
          </a:p>
          <a:p>
            <a:r>
              <a:rPr lang="fr-FR" sz="1400" dirty="0">
                <a:solidFill>
                  <a:schemeClr val="tx1"/>
                </a:solidFill>
                <a:latin typeface="Calibri" panose="020F0502020204030204" pitchFamily="34" charset="0"/>
                <a:cs typeface="Calibri" panose="020F0502020204030204" pitchFamily="34" charset="0"/>
              </a:rPr>
              <a:t/>
            </a:r>
            <a:br>
              <a:rPr lang="fr-FR" sz="1400" dirty="0">
                <a:solidFill>
                  <a:schemeClr val="tx1"/>
                </a:solidFill>
                <a:latin typeface="Calibri" panose="020F0502020204030204" pitchFamily="34" charset="0"/>
                <a:cs typeface="Calibri" panose="020F0502020204030204" pitchFamily="34" charset="0"/>
              </a:rPr>
            </a:br>
            <a:r>
              <a:rPr lang="fr-FR" sz="1400" dirty="0">
                <a:solidFill>
                  <a:schemeClr val="tx1"/>
                </a:solidFill>
                <a:latin typeface="Calibri" panose="020F0502020204030204" pitchFamily="34" charset="0"/>
                <a:cs typeface="Calibri" panose="020F0502020204030204" pitchFamily="34" charset="0"/>
              </a:rPr>
              <a:t>Les élèves du CPES sont invités à se rapprocher du service logement de PSL et à consulter les informations disponibles sur le site à </a:t>
            </a:r>
            <a:r>
              <a:rPr lang="fr-FR" sz="1400" dirty="0" smtClean="0">
                <a:solidFill>
                  <a:schemeClr val="tx1"/>
                </a:solidFill>
                <a:latin typeface="Calibri" panose="020F0502020204030204" pitchFamily="34" charset="0"/>
                <a:cs typeface="Calibri" panose="020F0502020204030204" pitchFamily="34" charset="0"/>
              </a:rPr>
              <a:t>l’adresse :</a:t>
            </a:r>
            <a:endParaRPr lang="fr-FR" sz="1400" dirty="0">
              <a:solidFill>
                <a:schemeClr val="tx1"/>
              </a:solidFill>
              <a:latin typeface="Calibri" panose="020F0502020204030204" pitchFamily="34" charset="0"/>
              <a:cs typeface="Calibri" panose="020F0502020204030204" pitchFamily="34" charset="0"/>
            </a:endParaRPr>
          </a:p>
          <a:p>
            <a:endParaRPr lang="fr-FR" sz="1400" dirty="0">
              <a:solidFill>
                <a:schemeClr val="tx1"/>
              </a:solidFill>
              <a:latin typeface="Calibri" panose="020F0502020204030204" pitchFamily="34" charset="0"/>
              <a:cs typeface="Calibri" panose="020F0502020204030204" pitchFamily="34" charset="0"/>
            </a:endParaRPr>
          </a:p>
          <a:p>
            <a:endParaRPr lang="fr-FR" sz="1400" dirty="0">
              <a:solidFill>
                <a:schemeClr val="tx1"/>
              </a:solidFill>
              <a:latin typeface="Calibri" panose="020F0502020204030204" pitchFamily="34" charset="0"/>
              <a:cs typeface="Calibri" panose="020F0502020204030204" pitchFamily="34" charset="0"/>
            </a:endParaRPr>
          </a:p>
          <a:p>
            <a:endParaRPr lang="fr-FR" sz="1400" dirty="0">
              <a:solidFill>
                <a:schemeClr val="tx1"/>
              </a:solidFill>
              <a:latin typeface="Calibri" panose="020F0502020204030204" pitchFamily="34" charset="0"/>
              <a:cs typeface="Calibri" panose="020F0502020204030204" pitchFamily="34" charset="0"/>
            </a:endParaRPr>
          </a:p>
          <a:p>
            <a:r>
              <a:rPr lang="fr-FR" sz="1400" dirty="0">
                <a:solidFill>
                  <a:schemeClr val="tx1"/>
                </a:solidFill>
                <a:latin typeface="Calibri" panose="020F0502020204030204" pitchFamily="34" charset="0"/>
                <a:cs typeface="Calibri" panose="020F0502020204030204" pitchFamily="34" charset="0"/>
              </a:rPr>
              <a:t> </a:t>
            </a:r>
            <a:r>
              <a:rPr lang="fr-FR" sz="1400" b="1" dirty="0">
                <a:solidFill>
                  <a:schemeClr val="tx1"/>
                </a:solidFill>
                <a:latin typeface="Calibri" panose="020F0502020204030204" pitchFamily="34" charset="0"/>
                <a:cs typeface="Calibri" panose="020F0502020204030204" pitchFamily="34" charset="0"/>
                <a:hlinkClick r:id="rId2"/>
              </a:rPr>
              <a:t>https://psl.eu/vie-de-campus/le-service-accueil-logement-de-psl</a:t>
            </a:r>
            <a:endParaRPr lang="fr-FR" sz="1400" b="1" dirty="0">
              <a:solidFill>
                <a:schemeClr val="tx1"/>
              </a:solidFill>
              <a:latin typeface="Calibri" panose="020F0502020204030204" pitchFamily="34" charset="0"/>
              <a:cs typeface="Calibri" panose="020F0502020204030204" pitchFamily="34" charset="0"/>
            </a:endParaRPr>
          </a:p>
          <a:p>
            <a:endParaRPr lang="fr-FR" sz="1400" b="1" dirty="0">
              <a:solidFill>
                <a:schemeClr val="tx1"/>
              </a:solidFill>
              <a:latin typeface="Calibri" panose="020F0502020204030204" pitchFamily="34" charset="0"/>
              <a:cs typeface="Calibri" panose="020F0502020204030204" pitchFamily="34" charset="0"/>
            </a:endParaRPr>
          </a:p>
          <a:p>
            <a:endParaRPr lang="fr-FR" sz="1400" b="1" dirty="0">
              <a:solidFill>
                <a:schemeClr val="tx1"/>
              </a:solidFill>
              <a:latin typeface="Calibri" panose="020F0502020204030204" pitchFamily="34" charset="0"/>
              <a:cs typeface="Calibri" panose="020F0502020204030204" pitchFamily="34" charset="0"/>
            </a:endParaRPr>
          </a:p>
          <a:p>
            <a:endParaRPr lang="fr-FR" sz="1400" dirty="0">
              <a:solidFill>
                <a:schemeClr val="tx1"/>
              </a:solidFill>
              <a:latin typeface="Calibri" panose="020F0502020204030204" pitchFamily="34" charset="0"/>
              <a:cs typeface="Calibri" panose="020F0502020204030204" pitchFamily="34" charset="0"/>
            </a:endParaRPr>
          </a:p>
          <a:p>
            <a:r>
              <a:rPr lang="fr-FR" sz="1400" dirty="0">
                <a:solidFill>
                  <a:schemeClr val="tx1"/>
                </a:solidFill>
                <a:latin typeface="Calibri" panose="020F0502020204030204" pitchFamily="34" charset="0"/>
                <a:cs typeface="Calibri" panose="020F0502020204030204" pitchFamily="34" charset="0"/>
              </a:rPr>
              <a:t>Vous pouvez aussi trouver toutes les informations concernant notre CPES sur</a:t>
            </a:r>
          </a:p>
          <a:p>
            <a:r>
              <a:rPr lang="fr-FR" sz="1400" u="sng" dirty="0">
                <a:solidFill>
                  <a:schemeClr val="tx1"/>
                </a:solidFill>
                <a:latin typeface="Calibri" panose="020F0502020204030204" pitchFamily="34" charset="0"/>
                <a:cs typeface="Calibri" panose="020F0502020204030204" pitchFamily="34" charset="0"/>
                <a:hlinkClick r:id="rId3"/>
              </a:rPr>
              <a:t>https://psl.eu/formation/cpes-psl-louis-le-grand</a:t>
            </a:r>
            <a:endParaRPr lang="fr-FR" sz="14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501147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85000"/>
          </a:schemeClr>
        </a:solidFill>
        <a:effectLst/>
      </p:bgPr>
    </p:bg>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0BBC1377-C7B4-4FA7-A7A5-8EC6ABE6AB90}" type="slidenum">
              <a:rPr lang="fr-FR"/>
              <a:pPr>
                <a:defRPr/>
              </a:pPr>
              <a:t>9</a:t>
            </a:fld>
            <a:endParaRPr lang="fr-FR" dirty="0"/>
          </a:p>
        </p:txBody>
      </p:sp>
      <p:sp>
        <p:nvSpPr>
          <p:cNvPr id="5" name="ZoneTexte 4"/>
          <p:cNvSpPr txBox="1"/>
          <p:nvPr/>
        </p:nvSpPr>
        <p:spPr>
          <a:xfrm>
            <a:off x="3810000" y="7543800"/>
            <a:ext cx="184731" cy="307777"/>
          </a:xfrm>
          <a:prstGeom prst="rect">
            <a:avLst/>
          </a:prstGeom>
          <a:noFill/>
        </p:spPr>
        <p:txBody>
          <a:bodyPr wrap="none" rtlCol="0">
            <a:spAutoFit/>
          </a:bodyPr>
          <a:lstStyle/>
          <a:p>
            <a:endParaRPr lang="fr-FR" sz="1400" dirty="0">
              <a:latin typeface="LLG Type" panose="00000500000000000000" pitchFamily="50" charset="0"/>
            </a:endParaRPr>
          </a:p>
        </p:txBody>
      </p:sp>
      <p:sp>
        <p:nvSpPr>
          <p:cNvPr id="7" name="Parchemin vertical 6"/>
          <p:cNvSpPr/>
          <p:nvPr/>
        </p:nvSpPr>
        <p:spPr>
          <a:xfrm rot="10800000" flipH="1" flipV="1">
            <a:off x="457200" y="152401"/>
            <a:ext cx="3200400" cy="1981199"/>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latin typeface="Calibri" panose="020F0502020204030204" pitchFamily="34" charset="0"/>
                <a:cs typeface="Calibri" panose="020F0502020204030204" pitchFamily="34" charset="0"/>
              </a:rPr>
              <a:t>Répertoire des foyers pour </a:t>
            </a:r>
            <a:r>
              <a:rPr lang="fr-FR" b="1" dirty="0" smtClean="0">
                <a:solidFill>
                  <a:schemeClr val="tx1"/>
                </a:solidFill>
                <a:latin typeface="Calibri" panose="020F0502020204030204" pitchFamily="34" charset="0"/>
                <a:cs typeface="Calibri" panose="020F0502020204030204" pitchFamily="34" charset="0"/>
              </a:rPr>
              <a:t>étudiants  </a:t>
            </a:r>
            <a:r>
              <a:rPr lang="fr-FR" b="1" dirty="0">
                <a:solidFill>
                  <a:schemeClr val="tx1"/>
                </a:solidFill>
                <a:latin typeface="Calibri" panose="020F0502020204030204" pitchFamily="34" charset="0"/>
                <a:cs typeface="Calibri" panose="020F0502020204030204" pitchFamily="34" charset="0"/>
              </a:rPr>
              <a:t/>
            </a:r>
            <a:br>
              <a:rPr lang="fr-FR" b="1" dirty="0">
                <a:solidFill>
                  <a:schemeClr val="tx1"/>
                </a:solidFill>
                <a:latin typeface="Calibri" panose="020F0502020204030204" pitchFamily="34" charset="0"/>
                <a:cs typeface="Calibri" panose="020F0502020204030204" pitchFamily="34" charset="0"/>
              </a:rPr>
            </a:br>
            <a:endParaRPr lang="fr-FR" dirty="0">
              <a:solidFill>
                <a:schemeClr val="tx1"/>
              </a:solidFill>
              <a:latin typeface="Calibri" panose="020F0502020204030204" pitchFamily="34" charset="0"/>
              <a:cs typeface="Calibri" panose="020F0502020204030204" pitchFamily="34" charset="0"/>
            </a:endParaRPr>
          </a:p>
        </p:txBody>
      </p:sp>
      <p:sp>
        <p:nvSpPr>
          <p:cNvPr id="9" name="Organigramme : Bande perforée 8"/>
          <p:cNvSpPr/>
          <p:nvPr/>
        </p:nvSpPr>
        <p:spPr>
          <a:xfrm>
            <a:off x="315913" y="3152777"/>
            <a:ext cx="5486400" cy="5410200"/>
          </a:xfrm>
          <a:prstGeom prst="flowChartPunched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1100" b="1" dirty="0" smtClean="0">
              <a:solidFill>
                <a:schemeClr val="tx1"/>
              </a:solidFill>
              <a:latin typeface="LLG Type" panose="00000500000000000000" pitchFamily="50" charset="0"/>
            </a:endParaRPr>
          </a:p>
          <a:p>
            <a:endParaRPr lang="fr-FR" sz="1100" b="1" dirty="0" smtClean="0">
              <a:solidFill>
                <a:schemeClr val="tx1"/>
              </a:solidFill>
              <a:latin typeface="LLG Type" panose="00000500000000000000" pitchFamily="50" charset="0"/>
            </a:endParaRPr>
          </a:p>
          <a:p>
            <a:endParaRPr lang="fr-FR" sz="1100" b="1" dirty="0">
              <a:solidFill>
                <a:schemeClr val="tx1"/>
              </a:solidFill>
              <a:latin typeface="LLG Type" panose="00000500000000000000" pitchFamily="50" charset="0"/>
            </a:endParaRPr>
          </a:p>
          <a:p>
            <a:r>
              <a:rPr lang="fr-FR" sz="1400" dirty="0">
                <a:solidFill>
                  <a:schemeClr val="tx1"/>
                </a:solidFill>
                <a:latin typeface="Calibri" panose="020F0502020204030204" pitchFamily="34" charset="0"/>
                <a:cs typeface="Calibri" panose="020F0502020204030204" pitchFamily="34" charset="0"/>
              </a:rPr>
              <a:t>A Paris, il existe de nombreux foyers pour étudiants autour du lycée </a:t>
            </a:r>
            <a:r>
              <a:rPr lang="fr-FR" sz="1400" dirty="0" smtClean="0">
                <a:solidFill>
                  <a:schemeClr val="tx1"/>
                </a:solidFill>
                <a:latin typeface="Calibri" panose="020F0502020204030204" pitchFamily="34" charset="0"/>
                <a:cs typeface="Calibri" panose="020F0502020204030204" pitchFamily="34" charset="0"/>
              </a:rPr>
              <a:t>Louis-le-Grand</a:t>
            </a:r>
            <a:r>
              <a:rPr lang="fr-FR" sz="1400" dirty="0">
                <a:solidFill>
                  <a:schemeClr val="tx1"/>
                </a:solidFill>
                <a:latin typeface="Calibri" panose="020F0502020204030204" pitchFamily="34" charset="0"/>
                <a:cs typeface="Calibri" panose="020F0502020204030204" pitchFamily="34" charset="0"/>
              </a:rPr>
              <a:t>.</a:t>
            </a:r>
          </a:p>
          <a:p>
            <a:endParaRPr lang="fr-FR" sz="1400" dirty="0">
              <a:solidFill>
                <a:schemeClr val="tx1"/>
              </a:solidFill>
              <a:latin typeface="Calibri" panose="020F0502020204030204" pitchFamily="34" charset="0"/>
              <a:cs typeface="Calibri" panose="020F0502020204030204" pitchFamily="34" charset="0"/>
            </a:endParaRPr>
          </a:p>
          <a:p>
            <a:r>
              <a:rPr lang="fr-FR" sz="1400" dirty="0">
                <a:solidFill>
                  <a:schemeClr val="tx1"/>
                </a:solidFill>
                <a:latin typeface="Calibri" panose="020F0502020204030204" pitchFamily="34" charset="0"/>
                <a:cs typeface="Calibri" panose="020F0502020204030204" pitchFamily="34" charset="0"/>
              </a:rPr>
              <a:t>Les étudiants logés dans un foyer ont la possibilité de s’inscrire au lycée Louis-le-Grand en tant </a:t>
            </a:r>
            <a:r>
              <a:rPr lang="fr-FR" sz="1400" dirty="0" smtClean="0">
                <a:solidFill>
                  <a:schemeClr val="tx1"/>
                </a:solidFill>
                <a:latin typeface="Calibri" panose="020F0502020204030204" pitchFamily="34" charset="0"/>
                <a:cs typeface="Calibri" panose="020F0502020204030204" pitchFamily="34" charset="0"/>
              </a:rPr>
              <a:t>qu’internes-</a:t>
            </a:r>
            <a:r>
              <a:rPr lang="fr-FR" sz="1400" dirty="0" err="1" smtClean="0">
                <a:solidFill>
                  <a:schemeClr val="tx1"/>
                </a:solidFill>
                <a:latin typeface="Calibri" panose="020F0502020204030204" pitchFamily="34" charset="0"/>
                <a:cs typeface="Calibri" panose="020F0502020204030204" pitchFamily="34" charset="0"/>
              </a:rPr>
              <a:t>externés</a:t>
            </a:r>
            <a:r>
              <a:rPr lang="fr-FR" sz="1400" dirty="0" smtClean="0">
                <a:solidFill>
                  <a:schemeClr val="tx1"/>
                </a:solidFill>
                <a:latin typeface="Calibri" panose="020F0502020204030204" pitchFamily="34" charset="0"/>
                <a:cs typeface="Calibri" panose="020F0502020204030204" pitchFamily="34" charset="0"/>
              </a:rPr>
              <a:t>, </a:t>
            </a:r>
            <a:r>
              <a:rPr lang="fr-FR" sz="1400" dirty="0">
                <a:solidFill>
                  <a:schemeClr val="tx1"/>
                </a:solidFill>
                <a:latin typeface="Calibri" panose="020F0502020204030204" pitchFamily="34" charset="0"/>
                <a:cs typeface="Calibri" panose="020F0502020204030204" pitchFamily="34" charset="0"/>
              </a:rPr>
              <a:t>ce qui leur permet de prendre le </a:t>
            </a:r>
            <a:r>
              <a:rPr lang="fr-FR" sz="1400" dirty="0" smtClean="0">
                <a:solidFill>
                  <a:schemeClr val="tx1"/>
                </a:solidFill>
                <a:latin typeface="Calibri" panose="020F0502020204030204" pitchFamily="34" charset="0"/>
                <a:cs typeface="Calibri" panose="020F0502020204030204" pitchFamily="34" charset="0"/>
              </a:rPr>
              <a:t>petit-déjeuner</a:t>
            </a:r>
            <a:r>
              <a:rPr lang="fr-FR" sz="1400" dirty="0">
                <a:solidFill>
                  <a:schemeClr val="tx1"/>
                </a:solidFill>
                <a:latin typeface="Calibri" panose="020F0502020204030204" pitchFamily="34" charset="0"/>
                <a:cs typeface="Calibri" panose="020F0502020204030204" pitchFamily="34" charset="0"/>
              </a:rPr>
              <a:t>, le déjeuner et le dîner au lycée et de travailler tous les soirs jusqu’à 22h dans les salles de cours avec leurs camarades</a:t>
            </a:r>
            <a:r>
              <a:rPr lang="fr-FR" sz="1400" dirty="0" smtClean="0">
                <a:solidFill>
                  <a:schemeClr val="tx1"/>
                </a:solidFill>
                <a:latin typeface="Calibri" panose="020F0502020204030204" pitchFamily="34" charset="0"/>
                <a:cs typeface="Calibri" panose="020F0502020204030204" pitchFamily="34" charset="0"/>
              </a:rPr>
              <a:t>.</a:t>
            </a:r>
          </a:p>
          <a:p>
            <a:endParaRPr lang="fr-FR" sz="1400" dirty="0">
              <a:solidFill>
                <a:schemeClr val="tx1"/>
              </a:solidFill>
              <a:latin typeface="Calibri" panose="020F0502020204030204" pitchFamily="34" charset="0"/>
              <a:cs typeface="Calibri" panose="020F0502020204030204" pitchFamily="34" charset="0"/>
            </a:endParaRPr>
          </a:p>
          <a:p>
            <a:r>
              <a:rPr lang="fr-FR" sz="1400" dirty="0">
                <a:solidFill>
                  <a:schemeClr val="tx1"/>
                </a:solidFill>
                <a:latin typeface="Calibri" panose="020F0502020204030204" pitchFamily="34" charset="0"/>
                <a:cs typeface="Calibri" panose="020F0502020204030204" pitchFamily="34" charset="0"/>
              </a:rPr>
              <a:t>Si vous souhaitez faire une demande de logement dans les divers foyers existants il vous faut prendre contact directement avec le foyer concerné, avant </a:t>
            </a:r>
            <a:r>
              <a:rPr lang="fr-FR" sz="1400" dirty="0" smtClean="0">
                <a:solidFill>
                  <a:schemeClr val="tx1"/>
                </a:solidFill>
                <a:latin typeface="Calibri" panose="020F0502020204030204" pitchFamily="34" charset="0"/>
                <a:cs typeface="Calibri" panose="020F0502020204030204" pitchFamily="34" charset="0"/>
              </a:rPr>
              <a:t>la fin avril de l’année de terminale</a:t>
            </a:r>
            <a:endParaRPr lang="fr-FR" sz="1400" dirty="0">
              <a:solidFill>
                <a:schemeClr val="tx1"/>
              </a:solidFill>
              <a:latin typeface="LLG Type" panose="00000500000000000000" pitchFamily="50" charset="0"/>
            </a:endParaRPr>
          </a:p>
        </p:txBody>
      </p:sp>
    </p:spTree>
    <p:extLst>
      <p:ext uri="{BB962C8B-B14F-4D97-AF65-F5344CB8AC3E}">
        <p14:creationId xmlns:p14="http://schemas.microsoft.com/office/powerpoint/2010/main" val="4093490375"/>
      </p:ext>
    </p:extLst>
  </p:cSld>
  <p:clrMapOvr>
    <a:masterClrMapping/>
  </p:clrMapOvr>
</p:sld>
</file>

<file path=ppt/theme/theme1.xml><?xml version="1.0" encoding="utf-8"?>
<a:theme xmlns:a="http://schemas.openxmlformats.org/drawingml/2006/main" name="Secteur">
  <a:themeElements>
    <a:clrScheme name="Secteur">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ecteur">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ecteur">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6157</TotalTime>
  <Words>904</Words>
  <Application>Microsoft Office PowerPoint</Application>
  <PresentationFormat>Format A4 (210 x 297 mm)</PresentationFormat>
  <Paragraphs>298</Paragraphs>
  <Slides>22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22</vt:i4>
      </vt:variant>
    </vt:vector>
  </HeadingPairs>
  <TitlesOfParts>
    <vt:vector size="28" baseType="lpstr">
      <vt:lpstr>Arial</vt:lpstr>
      <vt:lpstr>Calibri</vt:lpstr>
      <vt:lpstr>Century Gothic</vt:lpstr>
      <vt:lpstr>LLG Type</vt:lpstr>
      <vt:lpstr>Wingdings 3</vt:lpstr>
      <vt:lpstr>Secteur</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CPGE   LITTERAIRES</dc:title>
  <dc:creator>prov-adj4</dc:creator>
  <cp:lastModifiedBy>prov-adj4</cp:lastModifiedBy>
  <cp:revision>198</cp:revision>
  <cp:lastPrinted>2025-01-07T15:05:20Z</cp:lastPrinted>
  <dcterms:created xsi:type="dcterms:W3CDTF">2024-09-20T07:27:47Z</dcterms:created>
  <dcterms:modified xsi:type="dcterms:W3CDTF">2025-01-09T17:06:09Z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2021-05-10T00:00:00Z</vt:filetime>
  </property>
  <property fmtid="{D5CDD505-2E9C-101B-9397-08002B2CF9AE}" pid="3" name="Creator">
    <vt:lpwstr>PowerPoint</vt:lpwstr>
  </property>
  <property fmtid="{D5CDD505-2E9C-101B-9397-08002B2CF9AE}" pid="4" name="LastSaved">
    <vt:filetime>2024-09-20T00:00:00Z</vt:filetime>
  </property>
  <property fmtid="{D5CDD505-2E9C-101B-9397-08002B2CF9AE}" pid="5" name="Producer">
    <vt:lpwstr>Mac OS X 10.10.5 Quartz PDFContext</vt:lpwstr>
  </property>
</Properties>
</file>